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0"/>
  </p:notesMasterIdLst>
  <p:sldIdLst>
    <p:sldId id="256" r:id="rId2"/>
    <p:sldId id="285" r:id="rId3"/>
    <p:sldId id="334" r:id="rId4"/>
    <p:sldId id="333" r:id="rId5"/>
    <p:sldId id="286" r:id="rId6"/>
    <p:sldId id="287" r:id="rId7"/>
    <p:sldId id="335" r:id="rId8"/>
    <p:sldId id="288" r:id="rId9"/>
    <p:sldId id="289" r:id="rId10"/>
    <p:sldId id="290" r:id="rId11"/>
    <p:sldId id="291" r:id="rId12"/>
    <p:sldId id="336" r:id="rId13"/>
    <p:sldId id="292" r:id="rId14"/>
    <p:sldId id="293" r:id="rId15"/>
    <p:sldId id="337" r:id="rId16"/>
    <p:sldId id="295" r:id="rId17"/>
    <p:sldId id="296" r:id="rId18"/>
    <p:sldId id="297" r:id="rId19"/>
    <p:sldId id="299" r:id="rId20"/>
    <p:sldId id="300" r:id="rId21"/>
    <p:sldId id="301" r:id="rId22"/>
    <p:sldId id="298" r:id="rId23"/>
    <p:sldId id="302" r:id="rId24"/>
    <p:sldId id="338" r:id="rId25"/>
    <p:sldId id="303" r:id="rId26"/>
    <p:sldId id="304" r:id="rId27"/>
    <p:sldId id="305" r:id="rId28"/>
    <p:sldId id="306" r:id="rId29"/>
    <p:sldId id="307" r:id="rId30"/>
    <p:sldId id="308" r:id="rId31"/>
    <p:sldId id="339" r:id="rId32"/>
    <p:sldId id="309" r:id="rId33"/>
    <p:sldId id="311" r:id="rId34"/>
    <p:sldId id="312" r:id="rId35"/>
    <p:sldId id="349" r:id="rId36"/>
    <p:sldId id="313" r:id="rId37"/>
    <p:sldId id="310" r:id="rId38"/>
    <p:sldId id="314" r:id="rId39"/>
    <p:sldId id="315" r:id="rId40"/>
    <p:sldId id="340" r:id="rId41"/>
    <p:sldId id="316" r:id="rId42"/>
    <p:sldId id="317" r:id="rId43"/>
    <p:sldId id="318" r:id="rId44"/>
    <p:sldId id="319" r:id="rId45"/>
    <p:sldId id="320" r:id="rId46"/>
    <p:sldId id="321" r:id="rId47"/>
    <p:sldId id="322" r:id="rId48"/>
    <p:sldId id="341" r:id="rId49"/>
    <p:sldId id="323" r:id="rId50"/>
    <p:sldId id="342" r:id="rId51"/>
    <p:sldId id="324" r:id="rId52"/>
    <p:sldId id="343" r:id="rId53"/>
    <p:sldId id="325" r:id="rId54"/>
    <p:sldId id="326" r:id="rId55"/>
    <p:sldId id="327" r:id="rId56"/>
    <p:sldId id="351" r:id="rId57"/>
    <p:sldId id="352" r:id="rId58"/>
    <p:sldId id="345" r:id="rId59"/>
    <p:sldId id="329" r:id="rId60"/>
    <p:sldId id="344" r:id="rId61"/>
    <p:sldId id="328" r:id="rId62"/>
    <p:sldId id="346" r:id="rId63"/>
    <p:sldId id="354" r:id="rId64"/>
    <p:sldId id="330" r:id="rId65"/>
    <p:sldId id="331" r:id="rId66"/>
    <p:sldId id="332" r:id="rId67"/>
    <p:sldId id="353" r:id="rId68"/>
    <p:sldId id="355" r:id="rId69"/>
  </p:sldIdLst>
  <p:sldSz cx="9144000" cy="5143500" type="screen16x9"/>
  <p:notesSz cx="6858000" cy="9144000"/>
  <p:embeddedFontLst>
    <p:embeddedFont>
      <p:font typeface="Montserrat" panose="020B0604020202020204" charset="0"/>
      <p:regular r:id="rId71"/>
      <p:bold r:id="rId72"/>
      <p:italic r:id="rId73"/>
      <p:boldItalic r:id="rId74"/>
    </p:embeddedFont>
    <p:embeddedFont>
      <p:font typeface="Karla" panose="020B060402020202020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336"/>
    <a:srgbClr val="00BCD4"/>
    <a:srgbClr val="999999"/>
    <a:srgbClr val="66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5E98D-D76F-4422-8C54-860AF5C71EE1}">
  <a:tblStyle styleId="{3735E98D-D76F-4422-8C54-860AF5C71E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63" autoAdjust="0"/>
  </p:normalViewPr>
  <p:slideViewPr>
    <p:cSldViewPr snapToGrid="0" showGuides="1">
      <p:cViewPr varScale="1">
        <p:scale>
          <a:sx n="134" d="100"/>
          <a:sy n="134" d="100"/>
        </p:scale>
        <p:origin x="144"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178954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1056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8794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840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4713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0903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8687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5418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943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94072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011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4916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93171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5413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7610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1962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402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3695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3273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4929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5976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pex.org/fr/"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jm-a.b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pex.org/fr/"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jm-a.b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3175950"/>
            <a:ext cx="3530700" cy="11820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ig image">
  <p:cSld name="TITLE_1_2_1">
    <p:bg>
      <p:bgPr>
        <a:solidFill>
          <a:srgbClr val="00BCD4"/>
        </a:solidFill>
        <a:effectLst/>
      </p:bgPr>
    </p:bg>
    <p:spTree>
      <p:nvGrpSpPr>
        <p:cNvPr id="1" name="Shape 22"/>
        <p:cNvGrpSpPr/>
        <p:nvPr/>
      </p:nvGrpSpPr>
      <p:grpSpPr>
        <a:xfrm>
          <a:off x="0" y="0"/>
          <a:ext cx="0" cy="0"/>
          <a:chOff x="0" y="0"/>
          <a:chExt cx="0" cy="0"/>
        </a:xfrm>
      </p:grpSpPr>
      <p:sp>
        <p:nvSpPr>
          <p:cNvPr id="23" name="Shape 23"/>
          <p:cNvSpPr/>
          <p:nvPr/>
        </p:nvSpPr>
        <p:spPr>
          <a:xfrm>
            <a:off x="2092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193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Shape 27"/>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799645" y="697675"/>
            <a:ext cx="1957200" cy="65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30" name="Shape 30"/>
          <p:cNvSpPr txBox="1">
            <a:spLocks noGrp="1"/>
          </p:cNvSpPr>
          <p:nvPr>
            <p:ph type="body" idx="1"/>
          </p:nvPr>
        </p:nvSpPr>
        <p:spPr>
          <a:xfrm>
            <a:off x="838250" y="1657350"/>
            <a:ext cx="5324100" cy="2255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Font typeface="Montserrat"/>
              <a:buChar char="▸"/>
              <a:defRPr sz="2400">
                <a:latin typeface="Montserrat"/>
                <a:ea typeface="Montserrat"/>
                <a:cs typeface="Montserrat"/>
                <a:sym typeface="Montserrat"/>
              </a:defRPr>
            </a:lvl1pPr>
            <a:lvl2pPr marL="914400" lvl="1" indent="-381000" rtl="0">
              <a:spcBef>
                <a:spcPts val="0"/>
              </a:spcBef>
              <a:spcAft>
                <a:spcPts val="0"/>
              </a:spcAft>
              <a:buSzPts val="2400"/>
              <a:buFont typeface="Montserrat"/>
              <a:buChar char="▹"/>
              <a:defRPr sz="2400">
                <a:latin typeface="Montserrat"/>
                <a:ea typeface="Montserrat"/>
                <a:cs typeface="Montserrat"/>
                <a:sym typeface="Montserrat"/>
              </a:defRPr>
            </a:lvl2pPr>
            <a:lvl3pPr marL="1371600" lvl="2" indent="-381000" rtl="0">
              <a:spcBef>
                <a:spcPts val="0"/>
              </a:spcBef>
              <a:spcAft>
                <a:spcPts val="0"/>
              </a:spcAft>
              <a:buSzPts val="2400"/>
              <a:buFont typeface="Montserrat"/>
              <a:buChar char="▹"/>
              <a:defRPr sz="2400">
                <a:latin typeface="Montserrat"/>
                <a:ea typeface="Montserrat"/>
                <a:cs typeface="Montserrat"/>
                <a:sym typeface="Montserrat"/>
              </a:defRPr>
            </a:lvl3pPr>
            <a:lvl4pPr marL="1828800" lvl="3" indent="-381000" rtl="0">
              <a:spcBef>
                <a:spcPts val="0"/>
              </a:spcBef>
              <a:spcAft>
                <a:spcPts val="0"/>
              </a:spcAft>
              <a:buSzPts val="2400"/>
              <a:buFont typeface="Montserrat"/>
              <a:buChar char="●"/>
              <a:defRPr sz="2400">
                <a:latin typeface="Montserrat"/>
                <a:ea typeface="Montserrat"/>
                <a:cs typeface="Montserrat"/>
                <a:sym typeface="Montserrat"/>
              </a:defRPr>
            </a:lvl4pPr>
            <a:lvl5pPr marL="2286000" lvl="4" indent="-381000" rtl="0">
              <a:spcBef>
                <a:spcPts val="0"/>
              </a:spcBef>
              <a:spcAft>
                <a:spcPts val="0"/>
              </a:spcAft>
              <a:buSzPts val="2400"/>
              <a:buFont typeface="Montserrat"/>
              <a:buChar char="○"/>
              <a:defRPr sz="2400">
                <a:latin typeface="Montserrat"/>
                <a:ea typeface="Montserrat"/>
                <a:cs typeface="Montserrat"/>
                <a:sym typeface="Montserrat"/>
              </a:defRPr>
            </a:lvl5pPr>
            <a:lvl6pPr marL="2743200" lvl="5" indent="-381000" rtl="0">
              <a:spcBef>
                <a:spcPts val="0"/>
              </a:spcBef>
              <a:spcAft>
                <a:spcPts val="0"/>
              </a:spcAft>
              <a:buSzPts val="2400"/>
              <a:buFont typeface="Montserrat"/>
              <a:buChar char="■"/>
              <a:defRPr sz="2400">
                <a:latin typeface="Montserrat"/>
                <a:ea typeface="Montserrat"/>
                <a:cs typeface="Montserrat"/>
                <a:sym typeface="Montserrat"/>
              </a:defRPr>
            </a:lvl6pPr>
            <a:lvl7pPr marL="3200400" lvl="6" indent="-381000" rtl="0">
              <a:spcBef>
                <a:spcPts val="0"/>
              </a:spcBef>
              <a:spcAft>
                <a:spcPts val="0"/>
              </a:spcAft>
              <a:buSzPts val="2400"/>
              <a:buFont typeface="Montserrat"/>
              <a:buChar char="●"/>
              <a:defRPr sz="2400">
                <a:latin typeface="Montserrat"/>
                <a:ea typeface="Montserrat"/>
                <a:cs typeface="Montserrat"/>
                <a:sym typeface="Montserrat"/>
              </a:defRPr>
            </a:lvl7pPr>
            <a:lvl8pPr marL="3657600" lvl="7" indent="-381000" rtl="0">
              <a:spcBef>
                <a:spcPts val="0"/>
              </a:spcBef>
              <a:spcAft>
                <a:spcPts val="0"/>
              </a:spcAft>
              <a:buSzPts val="2400"/>
              <a:buFont typeface="Montserrat"/>
              <a:buChar char="○"/>
              <a:defRPr sz="2400">
                <a:latin typeface="Montserrat"/>
                <a:ea typeface="Montserrat"/>
                <a:cs typeface="Montserrat"/>
                <a:sym typeface="Montserrat"/>
              </a:defRPr>
            </a:lvl8pPr>
            <a:lvl9pPr marL="4114800" lvl="8" indent="-381000" rtl="0">
              <a:spcBef>
                <a:spcPts val="0"/>
              </a:spcBef>
              <a:spcAft>
                <a:spcPts val="0"/>
              </a:spcAft>
              <a:buSzPts val="2400"/>
              <a:buFont typeface="Montserrat"/>
              <a:buChar char="■"/>
              <a:defRPr sz="2400">
                <a:latin typeface="Montserrat"/>
                <a:ea typeface="Montserrat"/>
                <a:cs typeface="Montserrat"/>
                <a:sym typeface="Montserrat"/>
              </a:defRPr>
            </a:lvl9pPr>
          </a:lstStyle>
          <a:p>
            <a:endParaRP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315" y="4139055"/>
            <a:ext cx="861024" cy="73014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7"/>
        <p:cNvGrpSpPr/>
        <p:nvPr/>
      </p:nvGrpSpPr>
      <p:grpSpPr>
        <a:xfrm>
          <a:off x="0" y="0"/>
          <a:ext cx="0" cy="0"/>
          <a:chOff x="0" y="0"/>
          <a:chExt cx="0" cy="0"/>
        </a:xfrm>
      </p:grpSpPr>
      <p:sp>
        <p:nvSpPr>
          <p:cNvPr id="18" name="Shape 18"/>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1" name="Shape 21"/>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dirty="0"/>
          </a:p>
        </p:txBody>
      </p:sp>
    </p:spTree>
    <p:extLst>
      <p:ext uri="{BB962C8B-B14F-4D97-AF65-F5344CB8AC3E}">
        <p14:creationId xmlns:p14="http://schemas.microsoft.com/office/powerpoint/2010/main" val="1331248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4" name="Shape 34"/>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dirty="0"/>
          </a:p>
        </p:txBody>
      </p:sp>
      <p:pic>
        <p:nvPicPr>
          <p:cNvPr id="8" name="Image 7">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315" y="3760650"/>
            <a:ext cx="861024" cy="730148"/>
          </a:xfrm>
          <a:prstGeom prst="rect">
            <a:avLst/>
          </a:prstGeom>
        </p:spPr>
      </p:pic>
      <p:pic>
        <p:nvPicPr>
          <p:cNvPr id="9" name="Image 8">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24522" y="4557317"/>
            <a:ext cx="670610" cy="422484"/>
          </a:xfrm>
          <a:prstGeom prst="rect">
            <a:avLst/>
          </a:prstGeom>
        </p:spPr>
      </p:pic>
    </p:spTree>
    <p:extLst>
      <p:ext uri="{BB962C8B-B14F-4D97-AF65-F5344CB8AC3E}">
        <p14:creationId xmlns:p14="http://schemas.microsoft.com/office/powerpoint/2010/main" val="33289871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a:xfrm>
            <a:off x="0" y="0"/>
            <a:ext cx="8991600" cy="51435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180976" y="0"/>
            <a:ext cx="9058275"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hape 25"/>
          <p:cNvSpPr txBox="1">
            <a:spLocks noGrp="1"/>
          </p:cNvSpPr>
          <p:nvPr>
            <p:ph type="title"/>
          </p:nvPr>
        </p:nvSpPr>
        <p:spPr>
          <a:xfrm>
            <a:off x="428729" y="506900"/>
            <a:ext cx="7448446" cy="655150"/>
          </a:xfrm>
          <a:prstGeom prst="rect">
            <a:avLst/>
          </a:prstGeom>
        </p:spPr>
        <p:txBody>
          <a:bodyPr spcFirstLastPara="1" wrap="square" lIns="91425" tIns="91425" rIns="91425" bIns="91425" anchor="b" anchorCtr="0"/>
          <a:lstStyle>
            <a:lvl1pPr lvl="0" algn="ctr"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6" name="Shape 35"/>
          <p:cNvSpPr txBox="1">
            <a:spLocks noGrp="1"/>
          </p:cNvSpPr>
          <p:nvPr>
            <p:ph type="body" idx="1"/>
          </p:nvPr>
        </p:nvSpPr>
        <p:spPr>
          <a:xfrm>
            <a:off x="428729" y="1443900"/>
            <a:ext cx="7448446" cy="310905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dirty="0"/>
          </a:p>
        </p:txBody>
      </p:sp>
      <p:pic>
        <p:nvPicPr>
          <p:cNvPr id="7" name="Image 6">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275" y="3810945"/>
            <a:ext cx="861024" cy="730148"/>
          </a:xfrm>
          <a:prstGeom prst="rect">
            <a:avLst/>
          </a:prstGeom>
        </p:spPr>
      </p:pic>
      <p:pic>
        <p:nvPicPr>
          <p:cNvPr id="2" name="Image 1">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1482" y="4607612"/>
            <a:ext cx="670610" cy="422484"/>
          </a:xfrm>
          <a:prstGeom prst="rect">
            <a:avLst/>
          </a:prstGeom>
        </p:spPr>
      </p:pic>
    </p:spTree>
    <p:extLst>
      <p:ext uri="{BB962C8B-B14F-4D97-AF65-F5344CB8AC3E}">
        <p14:creationId xmlns:p14="http://schemas.microsoft.com/office/powerpoint/2010/main" val="2847045369"/>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extLst>
      <p:ext uri="{BB962C8B-B14F-4D97-AF65-F5344CB8AC3E}">
        <p14:creationId xmlns:p14="http://schemas.microsoft.com/office/powerpoint/2010/main" val="36768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BCD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1pPr>
            <a:lvl2pPr lvl="1">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2pPr>
            <a:lvl3pPr lvl="2">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3pPr>
            <a:lvl4pPr lvl="3">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4pPr>
            <a:lvl5pPr lvl="4">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5pPr>
            <a:lvl6pPr lvl="5">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6pPr>
            <a:lvl7pPr lvl="6">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7pPr>
            <a:lvl8pPr lvl="7">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8pPr>
            <a:lvl9pPr lvl="8">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666666"/>
              </a:buClr>
              <a:buSzPts val="2000"/>
              <a:buFont typeface="Karla"/>
              <a:buChar char="▸"/>
              <a:defRPr sz="2000">
                <a:solidFill>
                  <a:srgbClr val="666666"/>
                </a:solidFill>
                <a:latin typeface="Karla"/>
                <a:ea typeface="Karla"/>
                <a:cs typeface="Karla"/>
                <a:sym typeface="Karla"/>
              </a:defRPr>
            </a:lvl1pPr>
            <a:lvl2pPr marL="914400" lvl="1"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2pPr>
            <a:lvl3pPr marL="1371600" lvl="2"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3pPr>
            <a:lvl4pPr marL="1828800" lvl="3"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4pPr>
            <a:lvl5pPr marL="2286000" lvl="4"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5pPr>
            <a:lvl6pPr marL="2743200" lvl="5"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6pPr>
            <a:lvl7pPr marL="3200400" lvl="6"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7pPr>
            <a:lvl8pPr marL="3657600" lvl="7"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8pPr>
            <a:lvl9pPr marL="4114800" lvl="8"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61" r:id="rId4"/>
    <p:sldLayoutId id="2147483662" r:id="rId5"/>
    <p:sldLayoutId id="2147483663" r:id="rId6"/>
    <p:sldLayoutId id="2147483664"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hyperlink" Target="https://jm-a.b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jm-a.be/"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upex.org/fr/" TargetMode="Externa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hyperlink" Target="https://jm-a.b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l="28000" r="-22000"/>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509755" y="1410374"/>
            <a:ext cx="4229100" cy="1873368"/>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solidFill>
                  <a:srgbClr val="00BCD4"/>
                </a:solidFill>
              </a:rPr>
              <a:t>ARBITRAGE</a:t>
            </a:r>
            <a:br>
              <a:rPr lang="en" dirty="0" smtClean="0">
                <a:solidFill>
                  <a:srgbClr val="00BCD4"/>
                </a:solidFill>
              </a:rPr>
            </a:br>
            <a:r>
              <a:rPr lang="en" dirty="0" smtClean="0"/>
              <a:t>EN EXPERTISE</a:t>
            </a:r>
            <a:br>
              <a:rPr lang="en" dirty="0" smtClean="0"/>
            </a:br>
            <a:r>
              <a:rPr lang="en" dirty="0" smtClean="0"/>
              <a:t>AUTOMOBILE</a:t>
            </a:r>
            <a:endParaRPr dirty="0"/>
          </a:p>
        </p:txBody>
      </p:sp>
      <p:sp>
        <p:nvSpPr>
          <p:cNvPr id="3" name="Rectangle 2"/>
          <p:cNvSpPr/>
          <p:nvPr/>
        </p:nvSpPr>
        <p:spPr>
          <a:xfrm>
            <a:off x="509755" y="3530709"/>
            <a:ext cx="2211933" cy="307777"/>
          </a:xfrm>
          <a:prstGeom prst="rect">
            <a:avLst/>
          </a:prstGeom>
        </p:spPr>
        <p:txBody>
          <a:bodyPr wrap="square">
            <a:spAutoFit/>
          </a:bodyPr>
          <a:lstStyle/>
          <a:p>
            <a:r>
              <a:rPr lang="en" b="1" dirty="0" smtClean="0">
                <a:solidFill>
                  <a:srgbClr val="999999"/>
                </a:solidFill>
                <a:latin typeface="Montserrat" panose="020B0604020202020204" charset="0"/>
              </a:rPr>
              <a:t>3 MAI 2018</a:t>
            </a:r>
            <a:endParaRPr lang="fr-FR" b="1" dirty="0">
              <a:solidFill>
                <a:srgbClr val="999999"/>
              </a:solidFill>
              <a:latin typeface="Montserrat" panose="020B0604020202020204" charset="0"/>
            </a:endParaRPr>
          </a:p>
        </p:txBody>
      </p:sp>
      <p:sp>
        <p:nvSpPr>
          <p:cNvPr id="13" name="Rectangle 12"/>
          <p:cNvSpPr/>
          <p:nvPr/>
        </p:nvSpPr>
        <p:spPr>
          <a:xfrm>
            <a:off x="509755" y="4195935"/>
            <a:ext cx="3190989" cy="307777"/>
          </a:xfrm>
          <a:prstGeom prst="rect">
            <a:avLst/>
          </a:prstGeom>
        </p:spPr>
        <p:txBody>
          <a:bodyPr wrap="square">
            <a:spAutoFit/>
          </a:bodyPr>
          <a:lstStyle/>
          <a:p>
            <a:r>
              <a:rPr lang="en" b="1" dirty="0" smtClean="0">
                <a:solidFill>
                  <a:srgbClr val="00BCD4"/>
                </a:solidFill>
                <a:latin typeface="Montserrat" panose="020B0604020202020204" charset="0"/>
              </a:rPr>
              <a:t>JEAN MAROT - AVOCAT</a:t>
            </a:r>
            <a:endParaRPr lang="fr-FR" b="1" dirty="0">
              <a:latin typeface="Montserrat" panose="020B0604020202020204" charset="0"/>
            </a:endParaRPr>
          </a:p>
        </p:txBody>
      </p:sp>
      <p:pic>
        <p:nvPicPr>
          <p:cNvPr id="14" name="Espace réservé pour une image  10">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814" t="-2340" r="-1251" b="-3761"/>
          <a:stretch/>
        </p:blipFill>
        <p:spPr>
          <a:xfrm>
            <a:off x="3452004" y="4027625"/>
            <a:ext cx="999924" cy="644395"/>
          </a:xfrm>
          <a:prstGeom prst="rect">
            <a:avLst/>
          </a:prstGeom>
          <a:noFill/>
        </p:spPr>
      </p:pic>
      <p:grpSp>
        <p:nvGrpSpPr>
          <p:cNvPr id="15" name="Shape 662"/>
          <p:cNvGrpSpPr/>
          <p:nvPr/>
        </p:nvGrpSpPr>
        <p:grpSpPr>
          <a:xfrm>
            <a:off x="629827" y="517825"/>
            <a:ext cx="647811" cy="535100"/>
            <a:chOff x="5268225" y="4341925"/>
            <a:chExt cx="468850" cy="387275"/>
          </a:xfrm>
        </p:grpSpPr>
        <p:sp>
          <p:nvSpPr>
            <p:cNvPr id="16" name="Shape 663"/>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64"/>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65"/>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666"/>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667"/>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668"/>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669"/>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670"/>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5971" y="921663"/>
            <a:ext cx="3554332" cy="30140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Arbitrage </a:t>
            </a:r>
            <a:r>
              <a:rPr lang="fr-FR" dirty="0" smtClean="0">
                <a:solidFill>
                  <a:srgbClr val="00BCD4"/>
                </a:solidFill>
              </a:rPr>
              <a:t>vs</a:t>
            </a:r>
            <a:r>
              <a:rPr lang="fr-FR" dirty="0" smtClean="0"/>
              <a:t> Expertise judiciaire</a:t>
            </a:r>
            <a:endParaRPr lang="fr-FR" dirty="0"/>
          </a:p>
        </p:txBody>
      </p:sp>
      <p:sp>
        <p:nvSpPr>
          <p:cNvPr id="3" name="Espace réservé du texte 2"/>
          <p:cNvSpPr>
            <a:spLocks noGrp="1"/>
          </p:cNvSpPr>
          <p:nvPr>
            <p:ph type="body" idx="1"/>
          </p:nvPr>
        </p:nvSpPr>
        <p:spPr>
          <a:xfrm>
            <a:off x="428729" y="1816768"/>
            <a:ext cx="7448446" cy="2736182"/>
          </a:xfrm>
        </p:spPr>
        <p:txBody>
          <a:bodyPr/>
          <a:lstStyle/>
          <a:p>
            <a:pPr>
              <a:buClr>
                <a:srgbClr val="F44336"/>
              </a:buClr>
            </a:pPr>
            <a:r>
              <a:rPr lang="fr-BE" dirty="0"/>
              <a:t>Arbitre = juge, expert = spécialiste désigné par le juge</a:t>
            </a:r>
            <a:r>
              <a:rPr lang="fr-BE" dirty="0" smtClean="0"/>
              <a:t>;</a:t>
            </a:r>
          </a:p>
          <a:p>
            <a:pPr>
              <a:buClr>
                <a:srgbClr val="F44336"/>
              </a:buClr>
            </a:pPr>
            <a:endParaRPr lang="fr-BE" dirty="0"/>
          </a:p>
          <a:p>
            <a:pPr>
              <a:buClr>
                <a:srgbClr val="F44336"/>
              </a:buClr>
            </a:pPr>
            <a:r>
              <a:rPr lang="fr-BE" dirty="0"/>
              <a:t>Rapport d’expertise ne lie ni les parties ni le </a:t>
            </a:r>
            <a:r>
              <a:rPr lang="fr-BE" dirty="0" smtClean="0"/>
              <a:t>juge</a:t>
            </a:r>
            <a:endParaRPr lang="fr-BE" dirty="0"/>
          </a:p>
          <a:p>
            <a:endParaRPr lang="fr-FR" dirty="0"/>
          </a:p>
        </p:txBody>
      </p:sp>
    </p:spTree>
    <p:extLst>
      <p:ext uri="{BB962C8B-B14F-4D97-AF65-F5344CB8AC3E}">
        <p14:creationId xmlns:p14="http://schemas.microsoft.com/office/powerpoint/2010/main" val="1609252013"/>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Arbitrage </a:t>
            </a:r>
            <a:r>
              <a:rPr lang="fr-FR" dirty="0" smtClean="0">
                <a:solidFill>
                  <a:srgbClr val="00BCD4"/>
                </a:solidFill>
              </a:rPr>
              <a:t>vs</a:t>
            </a:r>
            <a:r>
              <a:rPr lang="fr-FR" dirty="0" smtClean="0"/>
              <a:t> Tierce décision obligatoire</a:t>
            </a:r>
            <a:endParaRPr lang="fr-FR" dirty="0"/>
          </a:p>
        </p:txBody>
      </p:sp>
      <p:sp>
        <p:nvSpPr>
          <p:cNvPr id="3" name="Espace réservé du texte 2"/>
          <p:cNvSpPr>
            <a:spLocks noGrp="1"/>
          </p:cNvSpPr>
          <p:nvPr>
            <p:ph type="body" idx="1"/>
          </p:nvPr>
        </p:nvSpPr>
        <p:spPr/>
        <p:txBody>
          <a:bodyPr/>
          <a:lstStyle/>
          <a:p>
            <a:pPr>
              <a:buClr>
                <a:srgbClr val="F44336"/>
              </a:buClr>
            </a:pPr>
            <a:r>
              <a:rPr lang="fr-BE" dirty="0"/>
              <a:t>Nuance ténue car on emploie les mêmes termes (tiers arbitre)</a:t>
            </a:r>
          </a:p>
          <a:p>
            <a:pPr>
              <a:buClr>
                <a:srgbClr val="F44336"/>
              </a:buClr>
            </a:pPr>
            <a:r>
              <a:rPr lang="fr-BE" dirty="0"/>
              <a:t>Exemple : </a:t>
            </a:r>
          </a:p>
          <a:p>
            <a:pPr lvl="1"/>
            <a:r>
              <a:rPr lang="fr-BE" dirty="0"/>
              <a:t>Expert immobilier pour dégâts locatifs en fin de bail</a:t>
            </a:r>
          </a:p>
          <a:p>
            <a:pPr lvl="1"/>
            <a:r>
              <a:rPr lang="fr-BE" dirty="0"/>
              <a:t>Expert-comptable pour fixer le prix des </a:t>
            </a:r>
            <a:r>
              <a:rPr lang="fr-BE" dirty="0" smtClean="0"/>
              <a:t>actions</a:t>
            </a:r>
            <a:br>
              <a:rPr lang="fr-BE" dirty="0" smtClean="0"/>
            </a:br>
            <a:endParaRPr lang="fr-BE" sz="1050" dirty="0"/>
          </a:p>
          <a:p>
            <a:pPr>
              <a:buClr>
                <a:srgbClr val="F44336"/>
              </a:buClr>
            </a:pPr>
            <a:r>
              <a:rPr lang="fr-BE" dirty="0"/>
              <a:t>Peut intervenir même sans litige</a:t>
            </a:r>
          </a:p>
          <a:p>
            <a:pPr>
              <a:buClr>
                <a:srgbClr val="F44336"/>
              </a:buClr>
            </a:pPr>
            <a:r>
              <a:rPr lang="fr-BE" dirty="0"/>
              <a:t>Tierce décision n’a pas valeur de jugement</a:t>
            </a:r>
          </a:p>
          <a:p>
            <a:endParaRPr lang="fr-FR" dirty="0"/>
          </a:p>
        </p:txBody>
      </p:sp>
    </p:spTree>
    <p:extLst>
      <p:ext uri="{BB962C8B-B14F-4D97-AF65-F5344CB8AC3E}">
        <p14:creationId xmlns:p14="http://schemas.microsoft.com/office/powerpoint/2010/main" val="122879627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AVANTAGES</a:t>
            </a:r>
            <a:br>
              <a:rPr lang="en" sz="4800" dirty="0" smtClean="0">
                <a:solidFill>
                  <a:srgbClr val="F44336"/>
                </a:solidFill>
              </a:rPr>
            </a:br>
            <a:r>
              <a:rPr lang="en" sz="4800" dirty="0" smtClean="0"/>
              <a:t>ET</a:t>
            </a:r>
            <a:br>
              <a:rPr lang="en" sz="4800" dirty="0" smtClean="0"/>
            </a:br>
            <a:r>
              <a:rPr lang="fr-FR" sz="4800" dirty="0" smtClean="0">
                <a:solidFill>
                  <a:srgbClr val="F44336"/>
                </a:solidFill>
              </a:rPr>
              <a:t>INCONVÉNIENTS</a:t>
            </a:r>
            <a:endParaRPr lang="fr-FR" sz="4800" dirty="0">
              <a:solidFill>
                <a:srgbClr val="F44336"/>
              </a:solidFill>
            </a:endParaRPr>
          </a:p>
        </p:txBody>
      </p:sp>
      <p:sp>
        <p:nvSpPr>
          <p:cNvPr id="3" name="Rectangle 2"/>
          <p:cNvSpPr/>
          <p:nvPr/>
        </p:nvSpPr>
        <p:spPr>
          <a:xfrm>
            <a:off x="806117" y="385011"/>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4</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314499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7388" y="57297"/>
            <a:ext cx="2144275" cy="655150"/>
          </a:xfrm>
        </p:spPr>
        <p:txBody>
          <a:bodyPr/>
          <a:lstStyle/>
          <a:p>
            <a:r>
              <a:rPr lang="fr-FR" dirty="0" smtClean="0">
                <a:solidFill>
                  <a:srgbClr val="00BCD4"/>
                </a:solidFill>
              </a:rPr>
              <a:t>Avantages</a:t>
            </a:r>
            <a:endParaRPr lang="fr-FR" dirty="0">
              <a:solidFill>
                <a:srgbClr val="00BCD4"/>
              </a:solidFill>
            </a:endParaRPr>
          </a:p>
        </p:txBody>
      </p:sp>
      <p:sp>
        <p:nvSpPr>
          <p:cNvPr id="3" name="Espace réservé du texte 2"/>
          <p:cNvSpPr>
            <a:spLocks noGrp="1"/>
          </p:cNvSpPr>
          <p:nvPr>
            <p:ph type="body" idx="1"/>
          </p:nvPr>
        </p:nvSpPr>
        <p:spPr>
          <a:xfrm>
            <a:off x="-19124" y="3875060"/>
            <a:ext cx="8777288" cy="938353"/>
          </a:xfrm>
        </p:spPr>
        <p:txBody>
          <a:bodyPr/>
          <a:lstStyle/>
          <a:p>
            <a:pPr>
              <a:buClr>
                <a:srgbClr val="F44336"/>
              </a:buClr>
            </a:pPr>
            <a:r>
              <a:rPr lang="fr-FR" sz="1800" dirty="0" smtClean="0">
                <a:latin typeface="Karla" panose="020B0604020202020204" charset="0"/>
                <a:ea typeface="Karla" panose="020B0604020202020204" charset="0"/>
                <a:cs typeface="Calibri" panose="020F0502020204030204" pitchFamily="34" charset="0"/>
              </a:rPr>
              <a:t>Nécessite l’accord des parties</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Coût (justice privée), mais pas en expertise automobile</a:t>
            </a:r>
            <a:endParaRPr lang="fr-FR" sz="1800" dirty="0">
              <a:latin typeface="Karla" panose="020B0604020202020204" charset="0"/>
              <a:ea typeface="Karla" panose="020B0604020202020204" charset="0"/>
              <a:cs typeface="Calibri" panose="020F0502020204030204" pitchFamily="34" charset="0"/>
            </a:endParaRPr>
          </a:p>
        </p:txBody>
      </p:sp>
      <p:grpSp>
        <p:nvGrpSpPr>
          <p:cNvPr id="4" name="Shape 570"/>
          <p:cNvGrpSpPr/>
          <p:nvPr/>
        </p:nvGrpSpPr>
        <p:grpSpPr>
          <a:xfrm>
            <a:off x="3092579" y="213309"/>
            <a:ext cx="345971" cy="325505"/>
            <a:chOff x="5972700" y="2330200"/>
            <a:chExt cx="411625" cy="387275"/>
          </a:xfrm>
        </p:grpSpPr>
        <p:sp>
          <p:nvSpPr>
            <p:cNvPr id="5" name="Shape 57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0BCD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57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0BCD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 name="Titre 1"/>
          <p:cNvSpPr txBox="1">
            <a:spLocks/>
          </p:cNvSpPr>
          <p:nvPr/>
        </p:nvSpPr>
        <p:spPr>
          <a:xfrm>
            <a:off x="2038512" y="3309263"/>
            <a:ext cx="5066975" cy="4857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algn="ctr"/>
            <a:r>
              <a:rPr lang="fr-FR" dirty="0" smtClean="0">
                <a:solidFill>
                  <a:srgbClr val="F44336"/>
                </a:solidFill>
              </a:rPr>
              <a:t>Inconvénients</a:t>
            </a:r>
            <a:endParaRPr lang="fr-FR" dirty="0">
              <a:solidFill>
                <a:srgbClr val="F44336"/>
              </a:solidFill>
            </a:endParaRPr>
          </a:p>
        </p:txBody>
      </p:sp>
      <p:grpSp>
        <p:nvGrpSpPr>
          <p:cNvPr id="8" name="Shape 570"/>
          <p:cNvGrpSpPr/>
          <p:nvPr/>
        </p:nvGrpSpPr>
        <p:grpSpPr>
          <a:xfrm rot="10800000">
            <a:off x="2746608" y="3389360"/>
            <a:ext cx="345971" cy="325505"/>
            <a:chOff x="5972700" y="2330200"/>
            <a:chExt cx="411625" cy="387275"/>
          </a:xfrm>
        </p:grpSpPr>
        <p:sp>
          <p:nvSpPr>
            <p:cNvPr id="9" name="Shape 57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57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Espace réservé du texte 2"/>
          <p:cNvSpPr txBox="1">
            <a:spLocks/>
          </p:cNvSpPr>
          <p:nvPr/>
        </p:nvSpPr>
        <p:spPr>
          <a:xfrm>
            <a:off x="-19124" y="769581"/>
            <a:ext cx="8777288" cy="2255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1pPr>
            <a:lvl2pPr marL="914400" marR="0" lvl="1"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2pPr>
            <a:lvl3pPr marL="1371600" marR="0" lvl="2"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3pPr>
            <a:lvl4pPr marL="1828800" marR="0" lvl="3"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4pPr>
            <a:lvl5pPr marL="2286000" marR="0" lvl="4"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5pPr>
            <a:lvl6pPr marL="2743200" marR="0" lvl="5"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6pPr>
            <a:lvl7pPr marL="3200400" marR="0" lvl="6"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7pPr>
            <a:lvl8pPr marL="3657600" marR="0" lvl="7"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8pPr>
            <a:lvl9pPr marL="4114800" marR="0" lvl="8" indent="-355600" algn="l" rtl="0">
              <a:lnSpc>
                <a:spcPct val="100000"/>
              </a:lnSpc>
              <a:spcBef>
                <a:spcPts val="0"/>
              </a:spcBef>
              <a:spcAft>
                <a:spcPts val="0"/>
              </a:spcAft>
              <a:buClr>
                <a:srgbClr val="666666"/>
              </a:buClr>
              <a:buSzPts val="2000"/>
              <a:buFont typeface="Karla"/>
              <a:buChar char="■"/>
              <a:defRPr sz="2000" b="0" i="0" u="none" strike="noStrike" cap="none">
                <a:solidFill>
                  <a:srgbClr val="666666"/>
                </a:solidFill>
                <a:latin typeface="Karla"/>
                <a:ea typeface="Karla"/>
                <a:cs typeface="Karla"/>
                <a:sym typeface="Karla"/>
              </a:defRPr>
            </a:lvl9pPr>
          </a:lstStyle>
          <a:p>
            <a:pPr>
              <a:buClr>
                <a:srgbClr val="F44336"/>
              </a:buClr>
            </a:pPr>
            <a:r>
              <a:rPr lang="fr-FR" sz="1800" dirty="0" smtClean="0">
                <a:latin typeface="Karla" panose="020B0604020202020204" charset="0"/>
                <a:ea typeface="Karla" panose="020B0604020202020204" charset="0"/>
                <a:cs typeface="Calibri" panose="020F0502020204030204" pitchFamily="34" charset="0"/>
              </a:rPr>
              <a:t>Rapidité (fixation rapide, évite l’encombrement des tribunaux, pas d’appel,…)</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Efficace car moins lourd et moins formel</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Procédure souple et modulable (preuve libre, témoignages, etc…)</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Choix des arbitres (technicité)</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Confidentialité</a:t>
            </a:r>
          </a:p>
          <a:p>
            <a:pPr>
              <a:buClr>
                <a:srgbClr val="F44336"/>
              </a:buClr>
            </a:pPr>
            <a:r>
              <a:rPr lang="fr-FR" sz="1800" dirty="0" smtClean="0">
                <a:latin typeface="Karla" panose="020B0604020202020204" charset="0"/>
                <a:ea typeface="Karla" panose="020B0604020202020204" charset="0"/>
                <a:cs typeface="Calibri" panose="020F0502020204030204" pitchFamily="34" charset="0"/>
              </a:rPr>
              <a:t>Sentence = jugement</a:t>
            </a:r>
            <a:endParaRPr lang="fr-FR" sz="1800" dirty="0">
              <a:latin typeface="Karla" panose="020B0604020202020204" charset="0"/>
              <a:ea typeface="Karla" panose="020B0604020202020204" charset="0"/>
              <a:cs typeface="Calibri" panose="020F0502020204030204" pitchFamily="34" charset="0"/>
            </a:endParaRPr>
          </a:p>
        </p:txBody>
      </p:sp>
    </p:spTree>
    <p:extLst>
      <p:ext uri="{BB962C8B-B14F-4D97-AF65-F5344CB8AC3E}">
        <p14:creationId xmlns:p14="http://schemas.microsoft.com/office/powerpoint/2010/main" val="412039971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506899"/>
            <a:ext cx="7448446" cy="728587"/>
          </a:xfrm>
        </p:spPr>
        <p:txBody>
          <a:bodyPr/>
          <a:lstStyle/>
          <a:p>
            <a:r>
              <a:rPr lang="fr-FR" dirty="0" smtClean="0"/>
              <a:t>Gros avantage en expertise auto</a:t>
            </a:r>
            <a:br>
              <a:rPr lang="fr-FR" dirty="0" smtClean="0"/>
            </a:br>
            <a:r>
              <a:rPr lang="fr-FR" dirty="0" smtClean="0">
                <a:solidFill>
                  <a:srgbClr val="00BCD4"/>
                </a:solidFill>
              </a:rPr>
              <a:t>arbitre = juge = expert</a:t>
            </a:r>
            <a:endParaRPr lang="fr-FR" dirty="0">
              <a:solidFill>
                <a:srgbClr val="00BCD4"/>
              </a:solidFill>
            </a:endParaRPr>
          </a:p>
        </p:txBody>
      </p:sp>
      <p:sp>
        <p:nvSpPr>
          <p:cNvPr id="3" name="Espace réservé du texte 2"/>
          <p:cNvSpPr>
            <a:spLocks noGrp="1"/>
          </p:cNvSpPr>
          <p:nvPr>
            <p:ph type="body" idx="1"/>
          </p:nvPr>
        </p:nvSpPr>
        <p:spPr/>
        <p:txBody>
          <a:bodyPr/>
          <a:lstStyle/>
          <a:p>
            <a:pPr>
              <a:buClr>
                <a:srgbClr val="F44336"/>
              </a:buClr>
            </a:pPr>
            <a:r>
              <a:rPr lang="fr-BE" dirty="0"/>
              <a:t>L’arbitre est en même temps le « juge » qui tranche le litige et l’expert qui se prononce sur le plan </a:t>
            </a:r>
            <a:r>
              <a:rPr lang="fr-BE" dirty="0" smtClean="0"/>
              <a:t>technique</a:t>
            </a:r>
            <a:br>
              <a:rPr lang="fr-BE" dirty="0" smtClean="0"/>
            </a:br>
            <a:endParaRPr lang="fr-BE" dirty="0"/>
          </a:p>
          <a:p>
            <a:pPr>
              <a:buClr>
                <a:srgbClr val="F44336"/>
              </a:buClr>
            </a:pPr>
            <a:r>
              <a:rPr lang="fr-BE" dirty="0"/>
              <a:t>&gt;&lt; expertise judiciaire : ou le juge désigne un expert (avis non contraignant</a:t>
            </a:r>
            <a:r>
              <a:rPr lang="fr-BE" dirty="0" smtClean="0"/>
              <a:t>)</a:t>
            </a:r>
            <a:br>
              <a:rPr lang="fr-BE" dirty="0" smtClean="0"/>
            </a:br>
            <a:endParaRPr lang="fr-BE" dirty="0"/>
          </a:p>
          <a:p>
            <a:pPr>
              <a:buClr>
                <a:srgbClr val="F44336"/>
              </a:buClr>
            </a:pPr>
            <a:r>
              <a:rPr lang="fr-BE" dirty="0"/>
              <a:t>&gt;&lt; arbitrage « classique » ou l’arbitre est un avocat ou juriste spécialisé qui peut faire appel à un expert</a:t>
            </a:r>
          </a:p>
          <a:p>
            <a:endParaRPr lang="fr-FR" dirty="0"/>
          </a:p>
        </p:txBody>
      </p:sp>
    </p:spTree>
    <p:extLst>
      <p:ext uri="{BB962C8B-B14F-4D97-AF65-F5344CB8AC3E}">
        <p14:creationId xmlns:p14="http://schemas.microsoft.com/office/powerpoint/2010/main" val="144804669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2100301"/>
          </a:xfrm>
          <a:prstGeom prst="rect">
            <a:avLst/>
          </a:prstGeom>
        </p:spPr>
        <p:txBody>
          <a:bodyPr spcFirstLastPara="1" wrap="square" lIns="91425" tIns="91425" rIns="91425" bIns="91425" anchor="b" anchorCtr="0">
            <a:noAutofit/>
          </a:bodyPr>
          <a:lstStyle/>
          <a:p>
            <a:pPr lvl="0"/>
            <a:r>
              <a:rPr lang="en" sz="4800" dirty="0" smtClean="0"/>
              <a:t>LE </a:t>
            </a:r>
            <a:r>
              <a:rPr lang="en" sz="4800" dirty="0" smtClean="0">
                <a:solidFill>
                  <a:srgbClr val="F44336"/>
                </a:solidFill>
              </a:rPr>
              <a:t>COMPROMIS D’ARBITRAGE</a:t>
            </a:r>
            <a:r>
              <a:rPr lang="en" sz="4800" dirty="0" smtClean="0"/>
              <a:t> </a:t>
            </a:r>
            <a:br>
              <a:rPr lang="en" sz="4800" dirty="0" smtClean="0"/>
            </a:br>
            <a:r>
              <a:rPr lang="en" sz="4800" dirty="0" smtClean="0"/>
              <a:t>ET LA CLAUSE </a:t>
            </a:r>
            <a:r>
              <a:rPr lang="en" sz="4800" dirty="0" smtClean="0">
                <a:solidFill>
                  <a:srgbClr val="F44336"/>
                </a:solidFill>
              </a:rPr>
              <a:t>COMPROMISSOIRE</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5</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2633925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76200" indent="0">
              <a:buNone/>
            </a:pPr>
            <a:r>
              <a:rPr lang="fr-BE" sz="1800" dirty="0">
                <a:latin typeface="Karla" panose="020B0604020202020204" charset="0"/>
                <a:ea typeface="Karla" panose="020B0604020202020204" charset="0"/>
              </a:rPr>
              <a:t>« </a:t>
            </a:r>
            <a:r>
              <a:rPr lang="fr-BE" sz="1800" i="1" dirty="0">
                <a:latin typeface="Karla" panose="020B0604020202020204" charset="0"/>
                <a:ea typeface="Karla" panose="020B0604020202020204" charset="0"/>
              </a:rPr>
              <a:t>Une convention d'arbitrage est une convention par laquelle les parties soumettent à l'arbitrage tous les </a:t>
            </a:r>
            <a:r>
              <a:rPr lang="fr-BE" sz="1800" b="1" i="1" dirty="0">
                <a:solidFill>
                  <a:srgbClr val="00BCD4"/>
                </a:solidFill>
                <a:latin typeface="Karla" panose="020B0604020202020204" charset="0"/>
                <a:ea typeface="Karla" panose="020B0604020202020204" charset="0"/>
              </a:rPr>
              <a:t>différends</a:t>
            </a:r>
            <a:r>
              <a:rPr lang="fr-BE" sz="1800" i="1" dirty="0">
                <a:latin typeface="Karla" panose="020B0604020202020204" charset="0"/>
                <a:ea typeface="Karla" panose="020B0604020202020204" charset="0"/>
              </a:rPr>
              <a:t> ou certains des différends </a:t>
            </a:r>
            <a:r>
              <a:rPr lang="fr-BE" sz="1800" b="1" i="1" dirty="0">
                <a:solidFill>
                  <a:srgbClr val="00BCD4"/>
                </a:solidFill>
                <a:latin typeface="Karla" panose="020B0604020202020204" charset="0"/>
                <a:ea typeface="Karla" panose="020B0604020202020204" charset="0"/>
              </a:rPr>
              <a:t>qui sont nés </a:t>
            </a:r>
            <a:r>
              <a:rPr lang="fr-BE" sz="1800" i="1" dirty="0">
                <a:latin typeface="Karla" panose="020B0604020202020204" charset="0"/>
                <a:ea typeface="Karla" panose="020B0604020202020204" charset="0"/>
              </a:rPr>
              <a:t>ou </a:t>
            </a:r>
            <a:r>
              <a:rPr lang="fr-BE" sz="1800" b="1" i="1" dirty="0">
                <a:solidFill>
                  <a:srgbClr val="00BCD4"/>
                </a:solidFill>
                <a:latin typeface="Karla" panose="020B0604020202020204" charset="0"/>
                <a:ea typeface="Karla" panose="020B0604020202020204" charset="0"/>
              </a:rPr>
              <a:t>pourraient naître</a:t>
            </a:r>
            <a:r>
              <a:rPr lang="fr-BE" sz="1800" b="1" i="1" dirty="0">
                <a:latin typeface="Karla" panose="020B0604020202020204" charset="0"/>
                <a:ea typeface="Karla" panose="020B0604020202020204" charset="0"/>
              </a:rPr>
              <a:t> </a:t>
            </a:r>
            <a:r>
              <a:rPr lang="fr-BE" sz="1800" i="1" dirty="0">
                <a:latin typeface="Karla" panose="020B0604020202020204" charset="0"/>
                <a:ea typeface="Karla" panose="020B0604020202020204" charset="0"/>
              </a:rPr>
              <a:t>entre elles au sujet d'un rapport de droit déterminé, contractuel ou non contractuel </a:t>
            </a:r>
            <a:r>
              <a:rPr lang="fr-BE" sz="1800" dirty="0" smtClean="0">
                <a:latin typeface="Karla" panose="020B0604020202020204" charset="0"/>
                <a:ea typeface="Karla" panose="020B0604020202020204" charset="0"/>
              </a:rPr>
              <a:t>»</a:t>
            </a:r>
          </a:p>
          <a:p>
            <a:pPr marL="76200" indent="0">
              <a:buNone/>
            </a:pPr>
            <a:endParaRPr lang="fr-BE" sz="2000" dirty="0">
              <a:latin typeface="Karla" panose="020B0604020202020204" charset="0"/>
              <a:ea typeface="Karla" panose="020B0604020202020204" charset="0"/>
            </a:endParaRPr>
          </a:p>
          <a:p>
            <a:pPr>
              <a:buClr>
                <a:srgbClr val="F44336"/>
              </a:buClr>
            </a:pPr>
            <a:r>
              <a:rPr lang="fr-BE" sz="1800" dirty="0">
                <a:latin typeface="Karla" panose="020B0604020202020204" charset="0"/>
                <a:ea typeface="Karla" panose="020B0604020202020204" charset="0"/>
              </a:rPr>
              <a:t>Avant : « clause compromissoire » (clause d’arbitrage)</a:t>
            </a:r>
          </a:p>
          <a:p>
            <a:pPr>
              <a:buClr>
                <a:srgbClr val="F44336"/>
              </a:buClr>
            </a:pPr>
            <a:r>
              <a:rPr lang="fr-BE" sz="1800" dirty="0">
                <a:latin typeface="Karla" panose="020B0604020202020204" charset="0"/>
                <a:ea typeface="Karla" panose="020B0604020202020204" charset="0"/>
              </a:rPr>
              <a:t>Après : compromis </a:t>
            </a:r>
            <a:r>
              <a:rPr lang="fr-BE" sz="1800" dirty="0" smtClean="0">
                <a:latin typeface="Karla" panose="020B0604020202020204" charset="0"/>
                <a:ea typeface="Karla" panose="020B0604020202020204" charset="0"/>
              </a:rPr>
              <a:t>d’arbitrage</a:t>
            </a:r>
            <a:endParaRPr lang="fr-BE" sz="1800" dirty="0">
              <a:latin typeface="Karla" panose="020B0604020202020204" charset="0"/>
              <a:ea typeface="Karla" panose="020B0604020202020204" charset="0"/>
            </a:endParaRPr>
          </a:p>
          <a:p>
            <a:pPr marL="76200" indent="0">
              <a:buNone/>
            </a:pPr>
            <a:endParaRPr lang="fr-BE" sz="2000" dirty="0">
              <a:latin typeface="Karla" panose="020B0604020202020204" charset="0"/>
              <a:ea typeface="Karla" panose="020B0604020202020204" charset="0"/>
            </a:endParaRPr>
          </a:p>
        </p:txBody>
      </p:sp>
      <p:sp>
        <p:nvSpPr>
          <p:cNvPr id="4" name="Titre 1"/>
          <p:cNvSpPr txBox="1">
            <a:spLocks/>
          </p:cNvSpPr>
          <p:nvPr/>
        </p:nvSpPr>
        <p:spPr>
          <a:xfrm>
            <a:off x="838250" y="483074"/>
            <a:ext cx="7448446" cy="6551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BE" sz="2400" b="1" dirty="0" smtClean="0">
                <a:solidFill>
                  <a:srgbClr val="999999"/>
                </a:solidFill>
                <a:latin typeface="Montserrat" panose="020B0604020202020204" charset="0"/>
              </a:rPr>
              <a:t>Le compromis d’arbitrage : </a:t>
            </a:r>
            <a:r>
              <a:rPr lang="fr-BE" sz="2400" b="1" dirty="0" smtClean="0">
                <a:solidFill>
                  <a:srgbClr val="00BCD4"/>
                </a:solidFill>
                <a:latin typeface="Montserrat" panose="020B0604020202020204" charset="0"/>
              </a:rPr>
              <a:t>quand</a:t>
            </a:r>
            <a:r>
              <a:rPr lang="fr-BE" sz="2400" b="1" dirty="0" smtClean="0">
                <a:solidFill>
                  <a:srgbClr val="999999"/>
                </a:solidFill>
                <a:latin typeface="Montserrat" panose="020B0604020202020204" charset="0"/>
              </a:rPr>
              <a:t> ?</a:t>
            </a:r>
            <a:endParaRPr lang="fr-FR" sz="2400" b="1" dirty="0">
              <a:solidFill>
                <a:srgbClr val="999999"/>
              </a:solidFill>
              <a:latin typeface="Montserrat" panose="020B0604020202020204" charset="0"/>
            </a:endParaRPr>
          </a:p>
        </p:txBody>
      </p:sp>
      <p:sp>
        <p:nvSpPr>
          <p:cNvPr id="5" name="ZoneTexte 4"/>
          <p:cNvSpPr txBox="1"/>
          <p:nvPr/>
        </p:nvSpPr>
        <p:spPr>
          <a:xfrm>
            <a:off x="1597307" y="1138224"/>
            <a:ext cx="1418978" cy="369332"/>
          </a:xfrm>
          <a:prstGeom prst="rect">
            <a:avLst/>
          </a:prstGeom>
          <a:noFill/>
        </p:spPr>
        <p:txBody>
          <a:bodyPr wrap="none" rtlCol="0">
            <a:spAutoFit/>
          </a:bodyPr>
          <a:lstStyle/>
          <a:p>
            <a:r>
              <a:rPr lang="fr-FR" sz="1800" dirty="0" smtClean="0">
                <a:solidFill>
                  <a:srgbClr val="666666"/>
                </a:solidFill>
                <a:latin typeface="Calibri" panose="020F0502020204030204" pitchFamily="34" charset="0"/>
                <a:cs typeface="Calibri" panose="020F0502020204030204" pitchFamily="34" charset="0"/>
              </a:rPr>
              <a:t>Art. 1681 C.J.</a:t>
            </a:r>
            <a:endParaRPr lang="fr-FR" sz="1800" dirty="0">
              <a:solidFill>
                <a:srgbClr val="6666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566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CD4"/>
                </a:solidFill>
              </a:rPr>
              <a:t>Exemple</a:t>
            </a:r>
            <a:r>
              <a:rPr lang="fr-FR" dirty="0" smtClean="0"/>
              <a:t> de clause d’arbitrage</a:t>
            </a:r>
            <a:endParaRPr lang="fr-FR" dirty="0"/>
          </a:p>
        </p:txBody>
      </p:sp>
      <p:sp>
        <p:nvSpPr>
          <p:cNvPr id="3" name="Espace réservé du texte 2"/>
          <p:cNvSpPr>
            <a:spLocks noGrp="1"/>
          </p:cNvSpPr>
          <p:nvPr>
            <p:ph type="body" idx="1"/>
          </p:nvPr>
        </p:nvSpPr>
        <p:spPr>
          <a:xfrm>
            <a:off x="428729" y="1443900"/>
            <a:ext cx="7448446" cy="801589"/>
          </a:xfrm>
        </p:spPr>
        <p:txBody>
          <a:bodyPr/>
          <a:lstStyle/>
          <a:p>
            <a:pPr>
              <a:buClr>
                <a:srgbClr val="F44336"/>
              </a:buClr>
            </a:pPr>
            <a:r>
              <a:rPr lang="fr-FR" dirty="0" smtClean="0"/>
              <a:t>Contrat de bail commercial</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9" y="2334410"/>
            <a:ext cx="7722290" cy="1775898"/>
          </a:xfrm>
          <a:prstGeom prst="rect">
            <a:avLst/>
          </a:prstGeom>
        </p:spPr>
      </p:pic>
    </p:spTree>
    <p:extLst>
      <p:ext uri="{BB962C8B-B14F-4D97-AF65-F5344CB8AC3E}">
        <p14:creationId xmlns:p14="http://schemas.microsoft.com/office/powerpoint/2010/main" val="3189105546"/>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471" y="148086"/>
            <a:ext cx="8449518" cy="655150"/>
          </a:xfrm>
        </p:spPr>
        <p:txBody>
          <a:bodyPr/>
          <a:lstStyle/>
          <a:p>
            <a:r>
              <a:rPr lang="fr-FR" dirty="0" smtClean="0"/>
              <a:t>Clauses d’arbitrage </a:t>
            </a:r>
            <a:r>
              <a:rPr lang="fr-FR" dirty="0" smtClean="0">
                <a:solidFill>
                  <a:srgbClr val="00BCD4"/>
                </a:solidFill>
              </a:rPr>
              <a:t>interdites en assurance auto</a:t>
            </a:r>
            <a:endParaRPr lang="fr-FR" dirty="0">
              <a:solidFill>
                <a:srgbClr val="00BCD4"/>
              </a:solidFill>
            </a:endParaRPr>
          </a:p>
        </p:txBody>
      </p:sp>
      <p:sp>
        <p:nvSpPr>
          <p:cNvPr id="3" name="Espace réservé du texte 2"/>
          <p:cNvSpPr>
            <a:spLocks noGrp="1"/>
          </p:cNvSpPr>
          <p:nvPr>
            <p:ph type="body" idx="1"/>
          </p:nvPr>
        </p:nvSpPr>
        <p:spPr>
          <a:xfrm>
            <a:off x="428728" y="803236"/>
            <a:ext cx="8171261" cy="4185453"/>
          </a:xfrm>
        </p:spPr>
        <p:txBody>
          <a:bodyPr/>
          <a:lstStyle/>
          <a:p>
            <a:pPr>
              <a:buClr>
                <a:srgbClr val="F44336"/>
              </a:buClr>
            </a:pPr>
            <a:r>
              <a:rPr lang="fr-FR" sz="1800" dirty="0"/>
              <a:t> Article 90 de la loi du 4 avril 2014 relative aux assurances (anc. Loi 92) </a:t>
            </a:r>
            <a:r>
              <a:rPr lang="fr-FR" sz="1800" dirty="0" smtClean="0"/>
              <a:t>:</a:t>
            </a:r>
            <a:br>
              <a:rPr lang="fr-FR" sz="1800" dirty="0" smtClean="0"/>
            </a:br>
            <a:r>
              <a:rPr lang="fr-FR" sz="1100" dirty="0" smtClean="0"/>
              <a:t/>
            </a:r>
            <a:br>
              <a:rPr lang="fr-FR" sz="1100" dirty="0" smtClean="0"/>
            </a:br>
            <a:r>
              <a:rPr lang="fr-FR" sz="1400" i="1" dirty="0" smtClean="0"/>
              <a:t>§ </a:t>
            </a:r>
            <a:r>
              <a:rPr lang="fr-FR" sz="1400" i="1" dirty="0"/>
              <a:t>1er. La clause par laquelle </a:t>
            </a:r>
            <a:r>
              <a:rPr lang="fr-FR" sz="1400" b="1" i="1" dirty="0">
                <a:solidFill>
                  <a:srgbClr val="00BCD4"/>
                </a:solidFill>
              </a:rPr>
              <a:t>les parties</a:t>
            </a:r>
            <a:r>
              <a:rPr lang="fr-FR" sz="1400" i="1" dirty="0"/>
              <a:t> à un contrat d'assurance </a:t>
            </a:r>
            <a:r>
              <a:rPr lang="fr-FR" sz="1400" b="1" i="1" dirty="0">
                <a:solidFill>
                  <a:srgbClr val="00BCD4"/>
                </a:solidFill>
              </a:rPr>
              <a:t>s'engagent </a:t>
            </a:r>
            <a:r>
              <a:rPr lang="fr-FR" sz="1400" b="1" i="1" u="sng" dirty="0">
                <a:solidFill>
                  <a:srgbClr val="00BCD4"/>
                </a:solidFill>
              </a:rPr>
              <a:t>d'avance</a:t>
            </a:r>
            <a:r>
              <a:rPr lang="fr-FR" sz="1400" b="1" i="1" dirty="0">
                <a:solidFill>
                  <a:srgbClr val="00BCD4"/>
                </a:solidFill>
              </a:rPr>
              <a:t> </a:t>
            </a:r>
            <a:r>
              <a:rPr lang="fr-FR" sz="1400" i="1" dirty="0"/>
              <a:t>à soumettre à des arbitres les contestations à naître du contrat est </a:t>
            </a:r>
            <a:r>
              <a:rPr lang="fr-FR" sz="1400" b="1" i="1" dirty="0">
                <a:solidFill>
                  <a:srgbClr val="00BCD4"/>
                </a:solidFill>
              </a:rPr>
              <a:t>réputée non écrite</a:t>
            </a:r>
            <a:r>
              <a:rPr lang="fr-FR" sz="1400" i="1" dirty="0" smtClean="0"/>
              <a:t>.</a:t>
            </a:r>
            <a:br>
              <a:rPr lang="fr-FR" sz="1400" i="1" dirty="0" smtClean="0"/>
            </a:br>
            <a:r>
              <a:rPr lang="fr-FR" sz="900" i="1" dirty="0" smtClean="0"/>
              <a:t/>
            </a:r>
            <a:br>
              <a:rPr lang="fr-FR" sz="900" i="1" dirty="0" smtClean="0"/>
            </a:br>
            <a:r>
              <a:rPr lang="fr-FR" sz="1400" i="1" dirty="0" smtClean="0"/>
              <a:t>§ </a:t>
            </a:r>
            <a:r>
              <a:rPr lang="fr-FR" sz="1400" i="1" dirty="0"/>
              <a:t>2. Les dispositions du paragraphe 1er ne sont pas applicables aux contrats d'assurance portant sur les risques que le Roi </a:t>
            </a:r>
            <a:r>
              <a:rPr lang="fr-FR" sz="1400" i="1" dirty="0" smtClean="0"/>
              <a:t>détermine.</a:t>
            </a:r>
            <a:br>
              <a:rPr lang="fr-FR" sz="1400" i="1" dirty="0" smtClean="0"/>
            </a:br>
            <a:r>
              <a:rPr lang="fr-FR" sz="1400" i="1" dirty="0" smtClean="0"/>
              <a:t>Toutefois</a:t>
            </a:r>
            <a:r>
              <a:rPr lang="fr-FR" sz="1400" i="1" dirty="0"/>
              <a:t>, les risques visés à l'article 85, § 2, alinéa 2, ne peuvent pas être exclus</a:t>
            </a:r>
            <a:r>
              <a:rPr lang="fr-FR" sz="1400" i="1" dirty="0" smtClean="0"/>
              <a:t>.</a:t>
            </a:r>
            <a:br>
              <a:rPr lang="fr-FR" sz="1400" i="1" dirty="0" smtClean="0"/>
            </a:br>
            <a:endParaRPr lang="fr-FR" sz="900" i="1" dirty="0"/>
          </a:p>
          <a:p>
            <a:pPr>
              <a:buClr>
                <a:srgbClr val="F44336"/>
              </a:buClr>
            </a:pPr>
            <a:r>
              <a:rPr lang="fr-FR" sz="1800" dirty="0"/>
              <a:t>Article 85, § 2 </a:t>
            </a:r>
            <a:r>
              <a:rPr lang="fr-FR" sz="1800" dirty="0" smtClean="0"/>
              <a:t>:</a:t>
            </a:r>
            <a:br>
              <a:rPr lang="fr-FR" sz="1800" dirty="0" smtClean="0"/>
            </a:br>
            <a:endParaRPr lang="fr-FR" sz="800" dirty="0"/>
          </a:p>
          <a:p>
            <a:pPr lvl="1">
              <a:buFont typeface="Courier New" panose="02070309020205020404" pitchFamily="49" charset="0"/>
              <a:buChar char="o"/>
            </a:pPr>
            <a:r>
              <a:rPr lang="fr-FR" sz="1400" dirty="0">
                <a:solidFill>
                  <a:srgbClr val="00BCD4"/>
                </a:solidFill>
              </a:rPr>
              <a:t>RC AUTO et dégâts </a:t>
            </a:r>
            <a:r>
              <a:rPr lang="fr-FR" sz="1400" dirty="0" smtClean="0">
                <a:solidFill>
                  <a:srgbClr val="00BCD4"/>
                </a:solidFill>
              </a:rPr>
              <a:t>matériels</a:t>
            </a:r>
            <a:r>
              <a:rPr lang="fr-FR" sz="1400" dirty="0" smtClean="0"/>
              <a:t>;</a:t>
            </a:r>
            <a:endParaRPr lang="fr-FR" sz="1400" dirty="0"/>
          </a:p>
          <a:p>
            <a:pPr lvl="1">
              <a:buFont typeface="Courier New" panose="02070309020205020404" pitchFamily="49" charset="0"/>
              <a:buChar char="o"/>
            </a:pPr>
            <a:r>
              <a:rPr lang="fr-FR" sz="1400" dirty="0"/>
              <a:t>Incendie (risques simples);</a:t>
            </a:r>
          </a:p>
          <a:p>
            <a:pPr lvl="1">
              <a:buFont typeface="Courier New" panose="02070309020205020404" pitchFamily="49" charset="0"/>
              <a:buChar char="o"/>
            </a:pPr>
            <a:r>
              <a:rPr lang="fr-FR" sz="1400" dirty="0"/>
              <a:t>RC vie privée;</a:t>
            </a:r>
          </a:p>
          <a:p>
            <a:pPr lvl="1">
              <a:buFont typeface="Courier New" panose="02070309020205020404" pitchFamily="49" charset="0"/>
              <a:buChar char="o"/>
            </a:pPr>
            <a:r>
              <a:rPr lang="fr-FR" sz="1400" dirty="0"/>
              <a:t>Accidents corporels couverts à titre individuel;</a:t>
            </a:r>
          </a:p>
          <a:p>
            <a:pPr lvl="1">
              <a:buFont typeface="Courier New" panose="02070309020205020404" pitchFamily="49" charset="0"/>
              <a:buChar char="o"/>
            </a:pPr>
            <a:r>
              <a:rPr lang="fr-FR" sz="1400" dirty="0"/>
              <a:t>Assistance;</a:t>
            </a:r>
          </a:p>
          <a:p>
            <a:pPr lvl="1">
              <a:buFont typeface="Courier New" panose="02070309020205020404" pitchFamily="49" charset="0"/>
              <a:buChar char="o"/>
            </a:pPr>
            <a:r>
              <a:rPr lang="fr-FR" sz="1400" dirty="0"/>
              <a:t>Protection juridique.</a:t>
            </a:r>
          </a:p>
          <a:p>
            <a:endParaRPr lang="fr-FR" dirty="0"/>
          </a:p>
        </p:txBody>
      </p:sp>
    </p:spTree>
    <p:extLst>
      <p:ext uri="{BB962C8B-B14F-4D97-AF65-F5344CB8AC3E}">
        <p14:creationId xmlns:p14="http://schemas.microsoft.com/office/powerpoint/2010/main" val="324999614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246" y="1222094"/>
            <a:ext cx="2857500" cy="162877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Exemples de clauses (assurance auto)</a:t>
            </a:r>
            <a:br>
              <a:rPr lang="fr-FR" dirty="0" smtClean="0"/>
            </a:br>
            <a:r>
              <a:rPr lang="fr-FR" sz="1600" dirty="0" smtClean="0"/>
              <a:t>arbitrage qui ne dit pas son nom…</a:t>
            </a:r>
            <a:endParaRPr lang="fr-FR" sz="1600" dirty="0"/>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15583" y="3266943"/>
            <a:ext cx="8040397" cy="1051137"/>
          </a:xfrm>
          <a:prstGeom prst="rect">
            <a:avLst/>
          </a:prstGeom>
        </p:spPr>
      </p:pic>
    </p:spTree>
    <p:extLst>
      <p:ext uri="{BB962C8B-B14F-4D97-AF65-F5344CB8AC3E}">
        <p14:creationId xmlns:p14="http://schemas.microsoft.com/office/powerpoint/2010/main" val="390025185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40" y="3821311"/>
            <a:ext cx="2410587" cy="485700"/>
          </a:xfrm>
        </p:spPr>
        <p:txBody>
          <a:bodyPr/>
          <a:lstStyle/>
          <a:p>
            <a:r>
              <a:rPr lang="fr-FR" dirty="0" smtClean="0">
                <a:solidFill>
                  <a:srgbClr val="00BCD4"/>
                </a:solidFill>
              </a:rPr>
              <a:t>PROGRAMME</a:t>
            </a:r>
            <a:endParaRPr lang="fr-FR" dirty="0">
              <a:solidFill>
                <a:srgbClr val="00BCD4"/>
              </a:solidFill>
            </a:endParaRPr>
          </a:p>
        </p:txBody>
      </p:sp>
      <p:sp>
        <p:nvSpPr>
          <p:cNvPr id="12" name="Espace réservé du contenu 2"/>
          <p:cNvSpPr txBox="1">
            <a:spLocks/>
          </p:cNvSpPr>
          <p:nvPr/>
        </p:nvSpPr>
        <p:spPr>
          <a:xfrm>
            <a:off x="3248526" y="601577"/>
            <a:ext cx="5787190" cy="47645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Introduction générale</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Arbitrage: définition</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Comparaison avec les autres M.A.R.C.</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Avantages et inconvénients</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Le compromis d’arbitrage et la clause compromissoire</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Arbitrage libre ou institutionnel</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L’arbitre: désignation, déport et récusation</a:t>
            </a:r>
          </a:p>
          <a:p>
            <a:pPr marL="457200" indent="-457200">
              <a:lnSpc>
                <a:spcPct val="150000"/>
              </a:lnSpc>
              <a:buClr>
                <a:schemeClr val="bg1"/>
              </a:buClr>
              <a:buFont typeface="+mj-lt"/>
              <a:buAutoNum type="arabicPeriod"/>
            </a:pPr>
            <a:r>
              <a:rPr lang="fr-BE" sz="1800" dirty="0" smtClean="0">
                <a:solidFill>
                  <a:schemeClr val="bg1"/>
                </a:solidFill>
                <a:latin typeface="Montserrat" panose="020B0604020202020204" charset="0"/>
              </a:rPr>
              <a:t>4 principes fondamentaux de la procédure</a:t>
            </a:r>
            <a:endParaRPr lang="fr-BE" sz="1800" dirty="0">
              <a:solidFill>
                <a:schemeClr val="bg1"/>
              </a:solidFill>
              <a:latin typeface="Montserrat" panose="020B0604020202020204" charset="0"/>
            </a:endParaRPr>
          </a:p>
        </p:txBody>
      </p:sp>
    </p:spTree>
    <p:extLst>
      <p:ext uri="{BB962C8B-B14F-4D97-AF65-F5344CB8AC3E}">
        <p14:creationId xmlns:p14="http://schemas.microsoft.com/office/powerpoint/2010/main" val="57848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clauses (assurance auto)</a:t>
            </a:r>
            <a:br>
              <a:rPr lang="fr-FR" dirty="0" smtClean="0"/>
            </a:br>
            <a:r>
              <a:rPr lang="fr-FR" sz="1600" dirty="0" smtClean="0"/>
              <a:t>arbitrage qui ne dit pas son nom…</a:t>
            </a:r>
            <a:endParaRPr lang="fr-FR" sz="16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1" y="1527430"/>
            <a:ext cx="2324100" cy="1552575"/>
          </a:xfrm>
          <a:prstGeom prst="rect">
            <a:avLst/>
          </a:prstGeom>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3866931" y="1326949"/>
            <a:ext cx="3077879" cy="3604799"/>
          </a:xfrm>
          <a:prstGeom prst="rect">
            <a:avLst/>
          </a:prstGeom>
        </p:spPr>
      </p:pic>
    </p:spTree>
    <p:extLst>
      <p:ext uri="{BB962C8B-B14F-4D97-AF65-F5344CB8AC3E}">
        <p14:creationId xmlns:p14="http://schemas.microsoft.com/office/powerpoint/2010/main" val="2673921071"/>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les ap assurances lo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4" y="378286"/>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Exemples de clauses (assurance auto)</a:t>
            </a:r>
            <a:br>
              <a:rPr lang="fr-FR" dirty="0" smtClean="0"/>
            </a:br>
            <a:r>
              <a:rPr lang="fr-FR" sz="1600" dirty="0" smtClean="0"/>
              <a:t>arbitrage qui ne dit pas son nom…</a:t>
            </a:r>
            <a:endParaRPr lang="fr-FR" sz="1600" dirty="0"/>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2752653" y="1290664"/>
            <a:ext cx="5369791" cy="3265557"/>
          </a:xfrm>
          <a:prstGeom prst="rect">
            <a:avLst/>
          </a:prstGeom>
        </p:spPr>
      </p:pic>
    </p:spTree>
    <p:extLst>
      <p:ext uri="{BB962C8B-B14F-4D97-AF65-F5344CB8AC3E}">
        <p14:creationId xmlns:p14="http://schemas.microsoft.com/office/powerpoint/2010/main" val="355537172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CD4"/>
                </a:solidFill>
              </a:rPr>
              <a:t>Exemples</a:t>
            </a:r>
            <a:r>
              <a:rPr lang="fr-FR" dirty="0" smtClean="0"/>
              <a:t> de clauses (assurance auto)</a:t>
            </a:r>
            <a:br>
              <a:rPr lang="fr-FR" dirty="0" smtClean="0"/>
            </a:br>
            <a:r>
              <a:rPr lang="fr-FR" sz="1600" dirty="0" smtClean="0"/>
              <a:t>arbitrage qui ne dit pas son nom…</a:t>
            </a:r>
            <a:endParaRPr lang="fr-FR" sz="1600"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2579714" y="1357152"/>
            <a:ext cx="4932256" cy="3317529"/>
          </a:xfrm>
          <a:prstGeom prst="rect">
            <a:avLst/>
          </a:prstGeom>
        </p:spPr>
      </p:pic>
      <p:pic>
        <p:nvPicPr>
          <p:cNvPr id="1026"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1" y="1357152"/>
            <a:ext cx="2309833" cy="153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4970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convention d’arbitrage</a:t>
            </a:r>
            <a:endParaRPr lang="fr-FR" dirty="0"/>
          </a:p>
        </p:txBody>
      </p:sp>
      <p:sp>
        <p:nvSpPr>
          <p:cNvPr id="3" name="Espace réservé du texte 2"/>
          <p:cNvSpPr>
            <a:spLocks noGrp="1"/>
          </p:cNvSpPr>
          <p:nvPr>
            <p:ph type="body" idx="1"/>
          </p:nvPr>
        </p:nvSpPr>
        <p:spPr>
          <a:xfrm>
            <a:off x="838250" y="1504949"/>
            <a:ext cx="6338054" cy="2986027"/>
          </a:xfrm>
        </p:spPr>
        <p:txBody>
          <a:bodyPr/>
          <a:lstStyle/>
          <a:p>
            <a:pPr>
              <a:buClr>
                <a:srgbClr val="F44336"/>
              </a:buClr>
            </a:pPr>
            <a:r>
              <a:rPr lang="fr-FR" dirty="0" smtClean="0"/>
              <a:t>Formes: aucune (même pas l’exigence d’un écrit)</a:t>
            </a:r>
          </a:p>
          <a:p>
            <a:pPr>
              <a:buClr>
                <a:srgbClr val="F44336"/>
              </a:buClr>
            </a:pPr>
            <a:r>
              <a:rPr lang="fr-FR" dirty="0" smtClean="0"/>
              <a:t>Arbitrabilité (exclusions légales et ordre public)</a:t>
            </a:r>
            <a:br>
              <a:rPr lang="fr-FR" dirty="0" smtClean="0"/>
            </a:br>
            <a:endParaRPr lang="fr-FR" sz="1000" dirty="0" smtClean="0"/>
          </a:p>
          <a:p>
            <a:pPr lvl="1"/>
            <a:r>
              <a:rPr lang="fr-FR" dirty="0" smtClean="0"/>
              <a:t>Droit du travail</a:t>
            </a:r>
          </a:p>
          <a:p>
            <a:pPr lvl="1"/>
            <a:r>
              <a:rPr lang="fr-FR" dirty="0" smtClean="0"/>
              <a:t>État des personnes (matières familiales)</a:t>
            </a:r>
          </a:p>
          <a:p>
            <a:pPr lvl="1"/>
            <a:r>
              <a:rPr lang="fr-FR" dirty="0" smtClean="0"/>
              <a:t>Copropriété</a:t>
            </a:r>
          </a:p>
          <a:p>
            <a:pPr lvl="1"/>
            <a:r>
              <a:rPr lang="fr-FR" dirty="0" smtClean="0"/>
              <a:t>Assurances</a:t>
            </a:r>
          </a:p>
          <a:p>
            <a:pPr lvl="1"/>
            <a:endParaRPr lang="fr-FR" dirty="0" smtClean="0"/>
          </a:p>
          <a:p>
            <a:pPr lvl="1"/>
            <a:endParaRPr lang="fr-FR" dirty="0"/>
          </a:p>
        </p:txBody>
      </p:sp>
    </p:spTree>
    <p:extLst>
      <p:ext uri="{BB962C8B-B14F-4D97-AF65-F5344CB8AC3E}">
        <p14:creationId xmlns:p14="http://schemas.microsoft.com/office/powerpoint/2010/main" val="1627995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t>ARBITRAGE </a:t>
            </a:r>
            <a:r>
              <a:rPr lang="en" sz="4800" dirty="0" smtClean="0">
                <a:solidFill>
                  <a:srgbClr val="F44336"/>
                </a:solidFill>
              </a:rPr>
              <a:t>LIBRE</a:t>
            </a:r>
            <a:r>
              <a:rPr lang="en" sz="4800" dirty="0" smtClean="0"/>
              <a:t/>
            </a:r>
            <a:br>
              <a:rPr lang="en" sz="4800" dirty="0" smtClean="0"/>
            </a:br>
            <a:r>
              <a:rPr lang="en" sz="4800" dirty="0" smtClean="0"/>
              <a:t>OU </a:t>
            </a:r>
            <a:r>
              <a:rPr lang="en" sz="4800" dirty="0" smtClean="0">
                <a:solidFill>
                  <a:srgbClr val="F44336"/>
                </a:solidFill>
              </a:rPr>
              <a:t>INSTITUTIONNEL</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6</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1297053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350" y="893500"/>
            <a:ext cx="6337954" cy="485700"/>
          </a:xfrm>
        </p:spPr>
        <p:txBody>
          <a:bodyPr/>
          <a:lstStyle/>
          <a:p>
            <a:r>
              <a:rPr lang="fr-FR" dirty="0" smtClean="0"/>
              <a:t>Arbitrage </a:t>
            </a:r>
            <a:r>
              <a:rPr lang="fr-FR" dirty="0" smtClean="0">
                <a:solidFill>
                  <a:srgbClr val="00BCD4"/>
                </a:solidFill>
              </a:rPr>
              <a:t>libre</a:t>
            </a:r>
            <a:r>
              <a:rPr lang="fr-FR" dirty="0" smtClean="0"/>
              <a:t> ou </a:t>
            </a:r>
            <a:r>
              <a:rPr lang="fr-FR" dirty="0" smtClean="0">
                <a:solidFill>
                  <a:srgbClr val="00BCD4"/>
                </a:solidFill>
              </a:rPr>
              <a:t>institutionnel</a:t>
            </a:r>
            <a:endParaRPr lang="fr-FR" dirty="0">
              <a:solidFill>
                <a:srgbClr val="00BCD4"/>
              </a:solidFill>
            </a:endParaRPr>
          </a:p>
        </p:txBody>
      </p:sp>
      <p:sp>
        <p:nvSpPr>
          <p:cNvPr id="3" name="Espace réservé du texte 2"/>
          <p:cNvSpPr>
            <a:spLocks noGrp="1"/>
          </p:cNvSpPr>
          <p:nvPr>
            <p:ph type="body" idx="1"/>
          </p:nvPr>
        </p:nvSpPr>
        <p:spPr>
          <a:xfrm>
            <a:off x="838250" y="1504950"/>
            <a:ext cx="6511674" cy="3298544"/>
          </a:xfrm>
        </p:spPr>
        <p:txBody>
          <a:bodyPr/>
          <a:lstStyle/>
          <a:p>
            <a:pPr>
              <a:buClr>
                <a:srgbClr val="F44336"/>
              </a:buClr>
            </a:pPr>
            <a:r>
              <a:rPr lang="fr-BE" dirty="0" smtClean="0"/>
              <a:t>Arbitrage libre (sous réserve du respect des dispositions impératives du Code judiciaire)</a:t>
            </a:r>
            <a:br>
              <a:rPr lang="fr-BE" dirty="0" smtClean="0"/>
            </a:br>
            <a:endParaRPr lang="fr-BE" dirty="0" smtClean="0"/>
          </a:p>
          <a:p>
            <a:pPr>
              <a:buClr>
                <a:srgbClr val="F44336"/>
              </a:buClr>
            </a:pPr>
            <a:r>
              <a:rPr lang="fr-BE" dirty="0" smtClean="0"/>
              <a:t>Arbitrage </a:t>
            </a:r>
            <a:r>
              <a:rPr lang="fr-BE" dirty="0"/>
              <a:t>institutionnel (ex. </a:t>
            </a:r>
            <a:r>
              <a:rPr lang="fr-BE" dirty="0" smtClean="0"/>
              <a:t>CEPANI)</a:t>
            </a:r>
          </a:p>
          <a:p>
            <a:pPr>
              <a:buClr>
                <a:srgbClr val="F44336"/>
              </a:buClr>
            </a:pPr>
            <a:endParaRPr lang="fr-BE" dirty="0"/>
          </a:p>
          <a:p>
            <a:pPr>
              <a:buClr>
                <a:srgbClr val="F44336"/>
              </a:buClr>
            </a:pPr>
            <a:r>
              <a:rPr lang="fr-BE" dirty="0" smtClean="0"/>
              <a:t>RDR </a:t>
            </a:r>
            <a:r>
              <a:rPr lang="fr-BE" dirty="0" err="1" smtClean="0"/>
              <a:t>assuralia</a:t>
            </a:r>
            <a:r>
              <a:rPr lang="fr-BE" dirty="0" smtClean="0"/>
              <a:t> (dépassement de plafond) </a:t>
            </a:r>
          </a:p>
          <a:p>
            <a:endParaRPr lang="fr-BE" dirty="0" smtClean="0"/>
          </a:p>
          <a:p>
            <a:endParaRPr lang="fr-BE" dirty="0"/>
          </a:p>
          <a:p>
            <a:endParaRPr lang="fr-BE" dirty="0"/>
          </a:p>
        </p:txBody>
      </p:sp>
    </p:spTree>
    <p:extLst>
      <p:ext uri="{BB962C8B-B14F-4D97-AF65-F5344CB8AC3E}">
        <p14:creationId xmlns:p14="http://schemas.microsoft.com/office/powerpoint/2010/main" val="569697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367" y="344016"/>
            <a:ext cx="7448446" cy="1162050"/>
          </a:xfrm>
        </p:spPr>
        <p:txBody>
          <a:bodyPr/>
          <a:lstStyle/>
          <a:p>
            <a:r>
              <a:rPr lang="fr-FR" dirty="0" smtClean="0">
                <a:solidFill>
                  <a:srgbClr val="00BCD4"/>
                </a:solidFill>
              </a:rPr>
              <a:t>Procédure d’arbitrage Assuralia</a:t>
            </a:r>
            <a:r>
              <a:rPr lang="fr-FR" dirty="0" smtClean="0"/>
              <a:t/>
            </a:r>
            <a:br>
              <a:rPr lang="fr-FR" dirty="0" smtClean="0"/>
            </a:br>
            <a:r>
              <a:rPr lang="fr-FR" dirty="0" smtClean="0"/>
              <a:t>Dépassement du plafond RDR</a:t>
            </a:r>
            <a:br>
              <a:rPr lang="fr-FR" dirty="0" smtClean="0"/>
            </a:br>
            <a:r>
              <a:rPr lang="fr-FR" sz="1800" dirty="0" smtClean="0">
                <a:solidFill>
                  <a:srgbClr val="00BCD4"/>
                </a:solidFill>
              </a:rPr>
              <a:t>(rare)</a:t>
            </a:r>
            <a:endParaRPr lang="fr-FR" sz="1800" dirty="0">
              <a:solidFill>
                <a:srgbClr val="00BCD4"/>
              </a:solidFill>
            </a:endParaRPr>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3" y="2742024"/>
            <a:ext cx="7086600" cy="2314575"/>
          </a:xfrm>
          <a:prstGeom prst="rect">
            <a:avLst/>
          </a:prstGeom>
          <a:noFill/>
          <a:ln>
            <a:noFill/>
          </a:ln>
        </p:spPr>
      </p:pic>
      <p:pic>
        <p:nvPicPr>
          <p:cNvPr id="1026" name="Picture 2" descr="RÃ©sultat de recherche d'images pour &quot;assuralia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506066"/>
            <a:ext cx="1746250" cy="116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79608"/>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96" y="510468"/>
            <a:ext cx="6083170" cy="4351338"/>
          </a:xfrm>
          <a:prstGeom prst="rect">
            <a:avLst/>
          </a:prstGeom>
          <a:noFill/>
          <a:ln>
            <a:noFill/>
          </a:ln>
        </p:spPr>
      </p:pic>
    </p:spTree>
    <p:extLst>
      <p:ext uri="{BB962C8B-B14F-4D97-AF65-F5344CB8AC3E}">
        <p14:creationId xmlns:p14="http://schemas.microsoft.com/office/powerpoint/2010/main" val="411499898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99" y="1924050"/>
            <a:ext cx="6838950" cy="1295400"/>
          </a:xfrm>
          <a:prstGeom prst="rect">
            <a:avLst/>
          </a:prstGeom>
        </p:spPr>
      </p:pic>
    </p:spTree>
    <p:extLst>
      <p:ext uri="{BB962C8B-B14F-4D97-AF65-F5344CB8AC3E}">
        <p14:creationId xmlns:p14="http://schemas.microsoft.com/office/powerpoint/2010/main" val="2076452137"/>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76" y="1019355"/>
            <a:ext cx="6648450" cy="3476625"/>
          </a:xfrm>
          <a:prstGeom prst="rect">
            <a:avLst/>
          </a:prstGeom>
        </p:spPr>
      </p:pic>
    </p:spTree>
    <p:extLst>
      <p:ext uri="{BB962C8B-B14F-4D97-AF65-F5344CB8AC3E}">
        <p14:creationId xmlns:p14="http://schemas.microsoft.com/office/powerpoint/2010/main" val="218811387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40" y="3821311"/>
            <a:ext cx="2410587" cy="485700"/>
          </a:xfrm>
        </p:spPr>
        <p:txBody>
          <a:bodyPr/>
          <a:lstStyle/>
          <a:p>
            <a:r>
              <a:rPr lang="fr-FR" dirty="0" smtClean="0">
                <a:solidFill>
                  <a:srgbClr val="00BCD4"/>
                </a:solidFill>
              </a:rPr>
              <a:t>PROGRAMME</a:t>
            </a:r>
            <a:endParaRPr lang="fr-FR" dirty="0">
              <a:solidFill>
                <a:srgbClr val="00BCD4"/>
              </a:solidFill>
            </a:endParaRPr>
          </a:p>
        </p:txBody>
      </p:sp>
      <p:sp>
        <p:nvSpPr>
          <p:cNvPr id="12" name="Espace réservé du contenu 2"/>
          <p:cNvSpPr txBox="1">
            <a:spLocks/>
          </p:cNvSpPr>
          <p:nvPr/>
        </p:nvSpPr>
        <p:spPr>
          <a:xfrm>
            <a:off x="3248526" y="878304"/>
            <a:ext cx="5787190" cy="37054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Autres règles de procédure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Pouvoirs et compétences de l’arbitre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La sentence arbitrale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Recours contre la sentence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Effets de la sentence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Illustration pratique</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Conclusion</a:t>
            </a:r>
          </a:p>
          <a:p>
            <a:pPr marL="342900" indent="-342900">
              <a:lnSpc>
                <a:spcPct val="150000"/>
              </a:lnSpc>
              <a:buClr>
                <a:schemeClr val="bg1"/>
              </a:buClr>
              <a:buFont typeface="+mj-lt"/>
              <a:buAutoNum type="arabicPeriod" startAt="9"/>
            </a:pPr>
            <a:r>
              <a:rPr lang="fr-BE" sz="1800" dirty="0" smtClean="0">
                <a:solidFill>
                  <a:schemeClr val="bg1"/>
                </a:solidFill>
                <a:latin typeface="Montserrat" panose="020B0604020202020204" charset="0"/>
              </a:rPr>
              <a:t>Questions et réponses</a:t>
            </a:r>
          </a:p>
          <a:p>
            <a:pPr>
              <a:lnSpc>
                <a:spcPct val="150000"/>
              </a:lnSpc>
              <a:buClr>
                <a:schemeClr val="bg1"/>
              </a:buClr>
            </a:pPr>
            <a:endParaRPr lang="fr-BE" sz="1800" dirty="0" smtClean="0">
              <a:solidFill>
                <a:schemeClr val="bg1"/>
              </a:solidFill>
              <a:latin typeface="Montserrat" panose="020B0604020202020204" charset="0"/>
            </a:endParaRPr>
          </a:p>
          <a:p>
            <a:pPr>
              <a:lnSpc>
                <a:spcPct val="150000"/>
              </a:lnSpc>
              <a:buClr>
                <a:schemeClr val="bg1"/>
              </a:buClr>
            </a:pPr>
            <a:endParaRPr lang="fr-BE" sz="1800" dirty="0">
              <a:solidFill>
                <a:schemeClr val="bg1"/>
              </a:solidFill>
              <a:latin typeface="Montserrat" panose="020B0604020202020204" charset="0"/>
            </a:endParaRPr>
          </a:p>
        </p:txBody>
      </p:sp>
    </p:spTree>
    <p:extLst>
      <p:ext uri="{BB962C8B-B14F-4D97-AF65-F5344CB8AC3E}">
        <p14:creationId xmlns:p14="http://schemas.microsoft.com/office/powerpoint/2010/main" val="1853920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29" y="2418938"/>
            <a:ext cx="6591300" cy="1752600"/>
          </a:xfrm>
          <a:prstGeom prst="rect">
            <a:avLst/>
          </a:prstGeom>
          <a:noFill/>
          <a:ln>
            <a:no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91" y="1447388"/>
            <a:ext cx="6505575" cy="971550"/>
          </a:xfrm>
          <a:prstGeom prst="rect">
            <a:avLst/>
          </a:prstGeom>
        </p:spPr>
      </p:pic>
    </p:spTree>
    <p:extLst>
      <p:ext uri="{BB962C8B-B14F-4D97-AF65-F5344CB8AC3E}">
        <p14:creationId xmlns:p14="http://schemas.microsoft.com/office/powerpoint/2010/main" val="2357859723"/>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2352964"/>
          </a:xfrm>
          <a:prstGeom prst="rect">
            <a:avLst/>
          </a:prstGeom>
        </p:spPr>
        <p:txBody>
          <a:bodyPr spcFirstLastPara="1" wrap="square" lIns="91425" tIns="91425" rIns="91425" bIns="91425" anchor="b" anchorCtr="0">
            <a:noAutofit/>
          </a:bodyPr>
          <a:lstStyle/>
          <a:p>
            <a:pPr lvl="0"/>
            <a:r>
              <a:rPr lang="en" sz="5400" dirty="0" smtClean="0"/>
              <a:t>L’</a:t>
            </a:r>
            <a:r>
              <a:rPr lang="en" sz="5400" dirty="0" smtClean="0">
                <a:solidFill>
                  <a:srgbClr val="F44336"/>
                </a:solidFill>
              </a:rPr>
              <a:t>ARBITRE</a:t>
            </a:r>
            <a:br>
              <a:rPr lang="en" sz="5400" dirty="0" smtClean="0">
                <a:solidFill>
                  <a:srgbClr val="F44336"/>
                </a:solidFill>
              </a:rPr>
            </a:br>
            <a:r>
              <a:rPr lang="en" sz="5400" dirty="0" smtClean="0"/>
              <a:t>DÉSIGNATION, DEPORT ET RECUSATION</a:t>
            </a:r>
            <a:endParaRPr sz="54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7</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376169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15" y="209051"/>
            <a:ext cx="7448446" cy="655150"/>
          </a:xfrm>
        </p:spPr>
        <p:txBody>
          <a:bodyPr/>
          <a:lstStyle/>
          <a:p>
            <a:r>
              <a:rPr lang="fr-FR" dirty="0" smtClean="0">
                <a:solidFill>
                  <a:srgbClr val="00BCD4"/>
                </a:solidFill>
              </a:rPr>
              <a:t>L’arbitre</a:t>
            </a:r>
            <a:endParaRPr lang="fr-FR" dirty="0">
              <a:solidFill>
                <a:srgbClr val="00BCD4"/>
              </a:solidFill>
            </a:endParaRPr>
          </a:p>
        </p:txBody>
      </p:sp>
      <p:sp>
        <p:nvSpPr>
          <p:cNvPr id="3" name="Espace réservé du texte 2"/>
          <p:cNvSpPr>
            <a:spLocks noGrp="1"/>
          </p:cNvSpPr>
          <p:nvPr>
            <p:ph type="body" idx="1"/>
          </p:nvPr>
        </p:nvSpPr>
        <p:spPr>
          <a:xfrm>
            <a:off x="0" y="972272"/>
            <a:ext cx="8218025" cy="3800596"/>
          </a:xfrm>
        </p:spPr>
        <p:txBody>
          <a:bodyPr/>
          <a:lstStyle/>
          <a:p>
            <a:pPr>
              <a:buClr>
                <a:srgbClr val="F44336"/>
              </a:buClr>
            </a:pPr>
            <a:r>
              <a:rPr lang="fr-BE" sz="1800" dirty="0"/>
              <a:t>Seule condition préalable : jouir de la capacité juridique (ni mineurs ni personnes protégées)</a:t>
            </a:r>
          </a:p>
          <a:p>
            <a:pPr>
              <a:buClr>
                <a:srgbClr val="F44336"/>
              </a:buClr>
            </a:pPr>
            <a:r>
              <a:rPr lang="fr-BE" sz="1800" dirty="0"/>
              <a:t>Exception : magistrats et greffier </a:t>
            </a:r>
          </a:p>
          <a:p>
            <a:pPr lvl="1"/>
            <a:r>
              <a:rPr lang="fr-BE" sz="1800" dirty="0"/>
              <a:t>Article 298 du Code judiciaire : </a:t>
            </a:r>
            <a:r>
              <a:rPr lang="fr-BE" sz="1800" i="1" dirty="0"/>
              <a:t>les membres des cours, tribunaux, parquets et greffes ne peuvent faire d'arbitrage rémunéré.</a:t>
            </a:r>
          </a:p>
          <a:p>
            <a:pPr>
              <a:buClr>
                <a:srgbClr val="F44336"/>
              </a:buClr>
            </a:pPr>
            <a:r>
              <a:rPr lang="fr-BE" sz="1800" dirty="0"/>
              <a:t>Article 1686, §1</a:t>
            </a:r>
            <a:r>
              <a:rPr lang="fr-BE" sz="1800" baseline="30000" dirty="0"/>
              <a:t>er </a:t>
            </a:r>
            <a:r>
              <a:rPr lang="fr-BE" sz="1800" dirty="0"/>
              <a:t> C.J. : « obligation de révélation » </a:t>
            </a:r>
            <a:r>
              <a:rPr lang="fr-BE" dirty="0"/>
              <a:t/>
            </a:r>
            <a:br>
              <a:rPr lang="fr-BE" dirty="0"/>
            </a:br>
            <a:endParaRPr lang="fr-BE" dirty="0"/>
          </a:p>
          <a:p>
            <a:pPr marL="914400" lvl="2" indent="0">
              <a:buNone/>
            </a:pPr>
            <a:r>
              <a:rPr lang="fr-BE" sz="1600" i="1" dirty="0"/>
              <a:t>Lorsqu'une personne est </a:t>
            </a:r>
            <a:r>
              <a:rPr lang="fr-BE" sz="1600" b="1" i="1" dirty="0"/>
              <a:t>pressentie</a:t>
            </a:r>
            <a:r>
              <a:rPr lang="fr-BE" sz="1600" i="1" dirty="0"/>
              <a:t> en vue de sa </a:t>
            </a:r>
            <a:r>
              <a:rPr lang="fr-BE" sz="1600" b="1" i="1" dirty="0"/>
              <a:t>désignation éventuelle </a:t>
            </a:r>
            <a:r>
              <a:rPr lang="fr-BE" sz="1600" i="1" dirty="0"/>
              <a:t>en qualité d'arbitre, elle signale toute circonstance de nature à soulever des </a:t>
            </a:r>
            <a:r>
              <a:rPr lang="fr-BE" sz="1600" b="1" i="1" dirty="0"/>
              <a:t>doutes légitimes </a:t>
            </a:r>
            <a:r>
              <a:rPr lang="fr-BE" sz="1600" i="1" dirty="0"/>
              <a:t>sur son </a:t>
            </a:r>
            <a:r>
              <a:rPr lang="fr-BE" sz="1600" b="1" i="1" dirty="0"/>
              <a:t>indépendance</a:t>
            </a:r>
            <a:r>
              <a:rPr lang="fr-BE" sz="1600" i="1" dirty="0"/>
              <a:t> ou son </a:t>
            </a:r>
            <a:r>
              <a:rPr lang="fr-BE" sz="1600" b="1" i="1" dirty="0"/>
              <a:t>impartialité</a:t>
            </a:r>
            <a:r>
              <a:rPr lang="fr-BE" sz="1600" i="1" dirty="0"/>
              <a:t>. A partir de la date de sa désignation et </a:t>
            </a:r>
            <a:r>
              <a:rPr lang="fr-BE" sz="1600" b="1" i="1" dirty="0"/>
              <a:t>durant toute la procédure arbitrale</a:t>
            </a:r>
            <a:r>
              <a:rPr lang="fr-BE" sz="1600" i="1" dirty="0"/>
              <a:t>, l'arbitre signale sans délai aux parties toutes nouvelles circonstances de cette nature.</a:t>
            </a:r>
          </a:p>
          <a:p>
            <a:endParaRPr lang="fr-FR" dirty="0"/>
          </a:p>
        </p:txBody>
      </p:sp>
    </p:spTree>
    <p:extLst>
      <p:ext uri="{BB962C8B-B14F-4D97-AF65-F5344CB8AC3E}">
        <p14:creationId xmlns:p14="http://schemas.microsoft.com/office/powerpoint/2010/main" val="118808688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138896"/>
            <a:ext cx="7448446" cy="655150"/>
          </a:xfrm>
        </p:spPr>
        <p:txBody>
          <a:bodyPr/>
          <a:lstStyle/>
          <a:p>
            <a:r>
              <a:rPr lang="fr-FR" dirty="0" smtClean="0">
                <a:solidFill>
                  <a:srgbClr val="00BCD4"/>
                </a:solidFill>
              </a:rPr>
              <a:t>Désignation</a:t>
            </a:r>
            <a:r>
              <a:rPr lang="fr-FR" dirty="0" smtClean="0">
                <a:solidFill>
                  <a:srgbClr val="666666"/>
                </a:solidFill>
              </a:rPr>
              <a:t> de l’arbitre</a:t>
            </a:r>
            <a:endParaRPr lang="fr-FR" dirty="0">
              <a:solidFill>
                <a:srgbClr val="666666"/>
              </a:solidFill>
            </a:endParaRPr>
          </a:p>
        </p:txBody>
      </p:sp>
      <p:sp>
        <p:nvSpPr>
          <p:cNvPr id="3" name="Espace réservé du texte 2"/>
          <p:cNvSpPr>
            <a:spLocks noGrp="1"/>
          </p:cNvSpPr>
          <p:nvPr>
            <p:ph type="body" idx="1"/>
          </p:nvPr>
        </p:nvSpPr>
        <p:spPr>
          <a:xfrm>
            <a:off x="0" y="925973"/>
            <a:ext cx="8218025" cy="3865945"/>
          </a:xfrm>
        </p:spPr>
        <p:txBody>
          <a:bodyPr/>
          <a:lstStyle/>
          <a:p>
            <a:pPr marL="0" indent="0">
              <a:buNone/>
            </a:pPr>
            <a:r>
              <a:rPr lang="fr-BE" sz="1800" dirty="0"/>
              <a:t>Article 1685 du Code judiciaire</a:t>
            </a:r>
          </a:p>
          <a:p>
            <a:pPr>
              <a:buClr>
                <a:srgbClr val="F44336"/>
              </a:buClr>
            </a:pPr>
            <a:r>
              <a:rPr lang="fr-BE" sz="1800" dirty="0"/>
              <a:t>Procédure prévue dans la </a:t>
            </a:r>
            <a:r>
              <a:rPr lang="fr-BE" sz="1800" dirty="0" smtClean="0"/>
              <a:t>convention</a:t>
            </a:r>
            <a:endParaRPr lang="fr-BE" sz="1800" dirty="0"/>
          </a:p>
          <a:p>
            <a:pPr marL="457200" lvl="1" indent="0">
              <a:buNone/>
            </a:pPr>
            <a:r>
              <a:rPr lang="fr-BE" sz="1800" dirty="0"/>
              <a:t>Exemple : le « rôle » de la convention RDR</a:t>
            </a:r>
          </a:p>
          <a:p>
            <a:pPr marL="457200" lvl="1" indent="0">
              <a:buNone/>
            </a:pPr>
            <a:endParaRPr lang="fr-BE" dirty="0"/>
          </a:p>
          <a:p>
            <a:pPr marL="457200" lvl="1" indent="0">
              <a:buNone/>
            </a:pPr>
            <a:endParaRPr lang="fr-BE" dirty="0"/>
          </a:p>
          <a:p>
            <a:pPr marL="457200" lvl="1" indent="0">
              <a:buNone/>
            </a:pPr>
            <a:endParaRPr lang="fr-BE" dirty="0"/>
          </a:p>
          <a:p>
            <a:pPr marL="457200" lvl="1" indent="0">
              <a:buNone/>
            </a:pPr>
            <a:endParaRPr lang="fr-BE" dirty="0"/>
          </a:p>
          <a:p>
            <a:pPr marL="457200" lvl="1" indent="0">
              <a:buNone/>
            </a:pPr>
            <a:r>
              <a:rPr lang="fr-BE" dirty="0" smtClean="0"/>
              <a:t/>
            </a:r>
            <a:br>
              <a:rPr lang="fr-BE" dirty="0" smtClean="0"/>
            </a:br>
            <a:endParaRPr lang="fr-BE" dirty="0"/>
          </a:p>
          <a:p>
            <a:pPr>
              <a:buClr>
                <a:srgbClr val="F44336"/>
              </a:buClr>
            </a:pPr>
            <a:r>
              <a:rPr lang="fr-BE" sz="1800" dirty="0"/>
              <a:t>Ou au choix des parties : </a:t>
            </a:r>
            <a:r>
              <a:rPr lang="fr-BE" sz="1800" b="1" dirty="0" smtClean="0">
                <a:solidFill>
                  <a:srgbClr val="00BCD4"/>
                </a:solidFill>
              </a:rPr>
              <a:t>Si </a:t>
            </a:r>
            <a:r>
              <a:rPr lang="fr-BE" sz="1800" b="1" dirty="0">
                <a:solidFill>
                  <a:srgbClr val="00BCD4"/>
                </a:solidFill>
              </a:rPr>
              <a:t>les parties ne peuvent s'accorder sur le choix </a:t>
            </a:r>
            <a:r>
              <a:rPr lang="fr-BE" sz="1800" dirty="0"/>
              <a:t>de l'arbitre, celui-ci est désigné par le </a:t>
            </a:r>
            <a:r>
              <a:rPr lang="fr-BE" sz="1800" b="1" dirty="0">
                <a:solidFill>
                  <a:srgbClr val="00BCD4"/>
                </a:solidFill>
              </a:rPr>
              <a:t>président du tribunal de première instance</a:t>
            </a:r>
            <a:r>
              <a:rPr lang="fr-BE" sz="1800" b="1" dirty="0"/>
              <a:t> </a:t>
            </a:r>
            <a:r>
              <a:rPr lang="fr-BE" sz="1800" dirty="0"/>
              <a:t>statuant sur requête de la partie la plus diligente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47" y="2266847"/>
            <a:ext cx="7120330" cy="1485137"/>
          </a:xfrm>
          <a:prstGeom prst="rect">
            <a:avLst/>
          </a:prstGeom>
        </p:spPr>
      </p:pic>
    </p:spTree>
    <p:extLst>
      <p:ext uri="{BB962C8B-B14F-4D97-AF65-F5344CB8AC3E}">
        <p14:creationId xmlns:p14="http://schemas.microsoft.com/office/powerpoint/2010/main" val="653362284"/>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CD4"/>
                </a:solidFill>
              </a:rPr>
              <a:t>Fin prématurée </a:t>
            </a:r>
            <a:r>
              <a:rPr lang="fr-FR" dirty="0" smtClean="0"/>
              <a:t>de la mission</a:t>
            </a:r>
            <a:endParaRPr lang="fr-FR" dirty="0"/>
          </a:p>
        </p:txBody>
      </p:sp>
      <p:sp>
        <p:nvSpPr>
          <p:cNvPr id="3" name="Espace réservé du texte 2"/>
          <p:cNvSpPr>
            <a:spLocks noGrp="1"/>
          </p:cNvSpPr>
          <p:nvPr>
            <p:ph type="body" idx="1"/>
          </p:nvPr>
        </p:nvSpPr>
        <p:spPr>
          <a:xfrm>
            <a:off x="981074" y="2072110"/>
            <a:ext cx="5181275" cy="2255700"/>
          </a:xfrm>
        </p:spPr>
        <p:txBody>
          <a:bodyPr/>
          <a:lstStyle/>
          <a:p>
            <a:pPr marL="514350" indent="-514350">
              <a:buClr>
                <a:srgbClr val="F44336"/>
              </a:buClr>
              <a:buSzPct val="100000"/>
              <a:buFont typeface="+mj-lt"/>
              <a:buAutoNum type="arabicPeriod"/>
            </a:pPr>
            <a:r>
              <a:rPr lang="fr-BE" sz="2800" dirty="0"/>
              <a:t>Déport</a:t>
            </a:r>
          </a:p>
          <a:p>
            <a:pPr marL="514350" indent="-514350">
              <a:buClr>
                <a:srgbClr val="F44336"/>
              </a:buClr>
              <a:buSzPct val="100000"/>
              <a:buFont typeface="+mj-lt"/>
              <a:buAutoNum type="arabicPeriod"/>
            </a:pPr>
            <a:r>
              <a:rPr lang="fr-BE" sz="2800" dirty="0"/>
              <a:t>Récusation</a:t>
            </a:r>
          </a:p>
          <a:p>
            <a:pPr marL="514350" indent="-514350">
              <a:buClr>
                <a:srgbClr val="F44336"/>
              </a:buClr>
              <a:buSzPct val="100000"/>
              <a:buFont typeface="+mj-lt"/>
              <a:buAutoNum type="arabicPeriod"/>
            </a:pPr>
            <a:r>
              <a:rPr lang="fr-BE" sz="2800" dirty="0"/>
              <a:t>Carence ou </a:t>
            </a:r>
            <a:r>
              <a:rPr lang="fr-BE" sz="2800" dirty="0" smtClean="0"/>
              <a:t>incapacité</a:t>
            </a:r>
            <a:endParaRPr lang="fr-BE" sz="2800" dirty="0"/>
          </a:p>
        </p:txBody>
      </p:sp>
    </p:spTree>
    <p:extLst>
      <p:ext uri="{BB962C8B-B14F-4D97-AF65-F5344CB8AC3E}">
        <p14:creationId xmlns:p14="http://schemas.microsoft.com/office/powerpoint/2010/main" val="680691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665" y="569408"/>
            <a:ext cx="8117299" cy="485700"/>
          </a:xfrm>
        </p:spPr>
        <p:txBody>
          <a:bodyPr/>
          <a:lstStyle/>
          <a:p>
            <a:pPr algn="ctr"/>
            <a:r>
              <a:rPr lang="fr-FR" dirty="0" smtClean="0">
                <a:solidFill>
                  <a:srgbClr val="00BCD4"/>
                </a:solidFill>
              </a:rPr>
              <a:t>Déport</a:t>
            </a:r>
            <a:endParaRPr lang="fr-FR" dirty="0">
              <a:solidFill>
                <a:srgbClr val="00BCD4"/>
              </a:solidFill>
            </a:endParaRPr>
          </a:p>
        </p:txBody>
      </p:sp>
      <p:sp>
        <p:nvSpPr>
          <p:cNvPr id="3" name="Espace réservé du texte 2"/>
          <p:cNvSpPr>
            <a:spLocks noGrp="1"/>
          </p:cNvSpPr>
          <p:nvPr>
            <p:ph type="body" idx="1"/>
          </p:nvPr>
        </p:nvSpPr>
        <p:spPr>
          <a:xfrm>
            <a:off x="335667" y="1217153"/>
            <a:ext cx="7142820" cy="3678937"/>
          </a:xfrm>
        </p:spPr>
        <p:txBody>
          <a:bodyPr/>
          <a:lstStyle/>
          <a:p>
            <a:pPr marL="0" indent="0">
              <a:buNone/>
            </a:pPr>
            <a:r>
              <a:rPr lang="fr-BE" dirty="0"/>
              <a:t>Article </a:t>
            </a:r>
            <a:r>
              <a:rPr lang="fr-BE" dirty="0" smtClean="0"/>
              <a:t>1685, § 7</a:t>
            </a:r>
            <a:br>
              <a:rPr lang="fr-BE" dirty="0" smtClean="0"/>
            </a:br>
            <a:endParaRPr lang="fr-BE" dirty="0"/>
          </a:p>
          <a:p>
            <a:pPr marL="0" indent="0">
              <a:buNone/>
            </a:pPr>
            <a:r>
              <a:rPr lang="fr-BE" dirty="0"/>
              <a:t>« </a:t>
            </a:r>
            <a:r>
              <a:rPr lang="fr-BE" b="1" dirty="0"/>
              <a:t> </a:t>
            </a:r>
            <a:r>
              <a:rPr lang="fr-BE" dirty="0"/>
              <a:t>L'arbitre qui a accepté sa mission ne peut se retirer que de </a:t>
            </a:r>
            <a:r>
              <a:rPr lang="fr-BE" b="1" dirty="0">
                <a:solidFill>
                  <a:srgbClr val="00BCD4"/>
                </a:solidFill>
              </a:rPr>
              <a:t>l'accord des parties</a:t>
            </a:r>
            <a:r>
              <a:rPr lang="fr-BE" dirty="0">
                <a:solidFill>
                  <a:srgbClr val="00BCD4"/>
                </a:solidFill>
              </a:rPr>
              <a:t> </a:t>
            </a:r>
            <a:r>
              <a:rPr lang="fr-BE" dirty="0"/>
              <a:t>ou moyennant </a:t>
            </a:r>
            <a:r>
              <a:rPr lang="fr-BE" b="1" dirty="0">
                <a:solidFill>
                  <a:srgbClr val="00BCD4"/>
                </a:solidFill>
              </a:rPr>
              <a:t>l'autorisation du président du tribunal</a:t>
            </a:r>
            <a:r>
              <a:rPr lang="fr-BE" b="1" dirty="0"/>
              <a:t> </a:t>
            </a:r>
            <a:r>
              <a:rPr lang="fr-BE" dirty="0"/>
              <a:t>de première instance »</a:t>
            </a:r>
          </a:p>
        </p:txBody>
      </p:sp>
    </p:spTree>
    <p:extLst>
      <p:ext uri="{BB962C8B-B14F-4D97-AF65-F5344CB8AC3E}">
        <p14:creationId xmlns:p14="http://schemas.microsoft.com/office/powerpoint/2010/main" val="964792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666" y="569408"/>
            <a:ext cx="8354624" cy="485700"/>
          </a:xfrm>
        </p:spPr>
        <p:txBody>
          <a:bodyPr/>
          <a:lstStyle/>
          <a:p>
            <a:pPr algn="ctr"/>
            <a:r>
              <a:rPr lang="fr-FR" dirty="0" smtClean="0"/>
              <a:t>Récusation :</a:t>
            </a:r>
            <a:r>
              <a:rPr lang="fr-FR" dirty="0" smtClean="0">
                <a:solidFill>
                  <a:srgbClr val="00BCD4"/>
                </a:solidFill>
              </a:rPr>
              <a:t> Motifs</a:t>
            </a:r>
            <a:endParaRPr lang="fr-FR" dirty="0">
              <a:solidFill>
                <a:srgbClr val="00BCD4"/>
              </a:solidFill>
            </a:endParaRPr>
          </a:p>
        </p:txBody>
      </p:sp>
      <p:sp>
        <p:nvSpPr>
          <p:cNvPr id="3" name="Espace réservé du texte 2"/>
          <p:cNvSpPr>
            <a:spLocks noGrp="1"/>
          </p:cNvSpPr>
          <p:nvPr>
            <p:ph type="body" idx="1"/>
          </p:nvPr>
        </p:nvSpPr>
        <p:spPr>
          <a:xfrm>
            <a:off x="335666" y="1217153"/>
            <a:ext cx="7338349" cy="3678937"/>
          </a:xfrm>
        </p:spPr>
        <p:txBody>
          <a:bodyPr/>
          <a:lstStyle/>
          <a:p>
            <a:pPr marL="0" indent="0">
              <a:buNone/>
            </a:pPr>
            <a:r>
              <a:rPr lang="fr-BE" dirty="0"/>
              <a:t>Article </a:t>
            </a:r>
            <a:r>
              <a:rPr lang="fr-BE" dirty="0" smtClean="0"/>
              <a:t>1686</a:t>
            </a:r>
            <a:br>
              <a:rPr lang="fr-BE" dirty="0" smtClean="0"/>
            </a:br>
            <a:endParaRPr lang="fr-BE" dirty="0"/>
          </a:p>
          <a:p>
            <a:pPr>
              <a:buClr>
                <a:srgbClr val="F44336"/>
              </a:buClr>
            </a:pPr>
            <a:r>
              <a:rPr lang="fr-BE" dirty="0"/>
              <a:t>s'il existe des circonstances de nature à soulever des </a:t>
            </a:r>
            <a:r>
              <a:rPr lang="fr-BE" b="1" dirty="0"/>
              <a:t>doutes légitimes </a:t>
            </a:r>
            <a:r>
              <a:rPr lang="fr-BE" dirty="0"/>
              <a:t>sur son </a:t>
            </a:r>
            <a:r>
              <a:rPr lang="fr-BE" b="1" dirty="0"/>
              <a:t>indépendance</a:t>
            </a:r>
            <a:r>
              <a:rPr lang="fr-BE" dirty="0"/>
              <a:t> ou son </a:t>
            </a:r>
            <a:r>
              <a:rPr lang="fr-BE" b="1" dirty="0"/>
              <a:t>impartialité</a:t>
            </a:r>
            <a:r>
              <a:rPr lang="fr-BE" dirty="0"/>
              <a:t>, ou s'il ne possède pas les </a:t>
            </a:r>
            <a:r>
              <a:rPr lang="fr-BE" b="1" dirty="0"/>
              <a:t>qualifications convenues </a:t>
            </a:r>
            <a:r>
              <a:rPr lang="fr-BE" dirty="0"/>
              <a:t>par les parties. </a:t>
            </a:r>
            <a:r>
              <a:rPr lang="fr-BE" dirty="0" smtClean="0"/>
              <a:t/>
            </a:r>
            <a:br>
              <a:rPr lang="fr-BE" dirty="0" smtClean="0"/>
            </a:br>
            <a:endParaRPr lang="fr-BE" dirty="0"/>
          </a:p>
          <a:p>
            <a:pPr>
              <a:buClr>
                <a:srgbClr val="F44336"/>
              </a:buClr>
            </a:pPr>
            <a:r>
              <a:rPr lang="fr-BE" dirty="0"/>
              <a:t>cause dont les parties ont eu connaissance </a:t>
            </a:r>
            <a:r>
              <a:rPr lang="fr-BE" b="1" dirty="0"/>
              <a:t>après</a:t>
            </a:r>
            <a:r>
              <a:rPr lang="fr-BE" dirty="0"/>
              <a:t> cette </a:t>
            </a:r>
            <a:r>
              <a:rPr lang="fr-BE" dirty="0" smtClean="0"/>
              <a:t>désignation</a:t>
            </a:r>
            <a:endParaRPr lang="fr-BE" dirty="0"/>
          </a:p>
        </p:txBody>
      </p:sp>
    </p:spTree>
    <p:extLst>
      <p:ext uri="{BB962C8B-B14F-4D97-AF65-F5344CB8AC3E}">
        <p14:creationId xmlns:p14="http://schemas.microsoft.com/office/powerpoint/2010/main" val="2919597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101786"/>
            <a:ext cx="7448446" cy="655150"/>
          </a:xfrm>
        </p:spPr>
        <p:txBody>
          <a:bodyPr/>
          <a:lstStyle/>
          <a:p>
            <a:r>
              <a:rPr lang="fr-FR" dirty="0" smtClean="0"/>
              <a:t>Récusation : </a:t>
            </a:r>
            <a:r>
              <a:rPr lang="fr-FR" dirty="0" smtClean="0">
                <a:solidFill>
                  <a:srgbClr val="00BCD4"/>
                </a:solidFill>
              </a:rPr>
              <a:t>Procédure</a:t>
            </a:r>
            <a:endParaRPr lang="fr-FR" dirty="0">
              <a:solidFill>
                <a:srgbClr val="00BCD4"/>
              </a:solidFill>
            </a:endParaRPr>
          </a:p>
        </p:txBody>
      </p:sp>
      <p:sp>
        <p:nvSpPr>
          <p:cNvPr id="3" name="Espace réservé du texte 2"/>
          <p:cNvSpPr>
            <a:spLocks noGrp="1"/>
          </p:cNvSpPr>
          <p:nvPr>
            <p:ph type="body" idx="1"/>
          </p:nvPr>
        </p:nvSpPr>
        <p:spPr>
          <a:xfrm>
            <a:off x="231494" y="756936"/>
            <a:ext cx="7951807" cy="3109050"/>
          </a:xfrm>
        </p:spPr>
        <p:txBody>
          <a:bodyPr/>
          <a:lstStyle/>
          <a:p>
            <a:pPr>
              <a:buClr>
                <a:srgbClr val="F44336"/>
              </a:buClr>
            </a:pPr>
            <a:r>
              <a:rPr lang="fr-BE" dirty="0"/>
              <a:t>Soit prévue dans compromis d’arbitrage</a:t>
            </a:r>
          </a:p>
          <a:p>
            <a:pPr>
              <a:buClr>
                <a:srgbClr val="F44336"/>
              </a:buClr>
            </a:pPr>
            <a:r>
              <a:rPr lang="fr-BE" dirty="0"/>
              <a:t>Soit article 1687 Code </a:t>
            </a:r>
            <a:r>
              <a:rPr lang="fr-BE" dirty="0" smtClean="0"/>
              <a:t>judiciaire</a:t>
            </a:r>
          </a:p>
          <a:p>
            <a:endParaRPr lang="fr-BE" sz="100" dirty="0"/>
          </a:p>
          <a:p>
            <a:pPr marL="971550" lvl="1" indent="-514350">
              <a:buClr>
                <a:srgbClr val="00BCD4"/>
              </a:buClr>
              <a:buFont typeface="+mj-lt"/>
              <a:buAutoNum type="arabicPeriod"/>
            </a:pPr>
            <a:r>
              <a:rPr lang="fr-BE" sz="1800" dirty="0" smtClean="0"/>
              <a:t>La </a:t>
            </a:r>
            <a:r>
              <a:rPr lang="fr-BE" sz="1800" dirty="0"/>
              <a:t>partie qui a l'intention de récuser un arbitre expose par écrit les motifs de récusation à l'arbitre concerné. </a:t>
            </a:r>
            <a:r>
              <a:rPr lang="fr-BE" dirty="0" smtClean="0"/>
              <a:t/>
            </a:r>
            <a:br>
              <a:rPr lang="fr-BE" dirty="0" smtClean="0"/>
            </a:br>
            <a:endParaRPr lang="fr-BE" sz="1050" dirty="0"/>
          </a:p>
          <a:p>
            <a:pPr marL="1371600" lvl="3" indent="0">
              <a:buNone/>
            </a:pPr>
            <a:r>
              <a:rPr lang="fr-BE" sz="1800" dirty="0"/>
              <a:t>Délai de </a:t>
            </a:r>
            <a:r>
              <a:rPr lang="fr-BE" sz="1800" b="1" dirty="0"/>
              <a:t>15 jours </a:t>
            </a:r>
            <a:r>
              <a:rPr lang="fr-BE" sz="1800" dirty="0"/>
              <a:t>à compter de la </a:t>
            </a:r>
            <a:r>
              <a:rPr lang="fr-BE" sz="1800" b="1" dirty="0" smtClean="0"/>
              <a:t>désignation de l’arbitre </a:t>
            </a:r>
            <a:r>
              <a:rPr lang="fr-BE" sz="1800" dirty="0" smtClean="0"/>
              <a:t>ou </a:t>
            </a:r>
            <a:r>
              <a:rPr lang="fr-BE" sz="1800" dirty="0"/>
              <a:t>de la date à laquelle elle a eu connaissance du </a:t>
            </a:r>
            <a:r>
              <a:rPr lang="fr-BE" sz="1800" b="1" dirty="0"/>
              <a:t>motif</a:t>
            </a:r>
            <a:r>
              <a:rPr lang="fr-BE" sz="1800" dirty="0"/>
              <a:t> de </a:t>
            </a:r>
            <a:r>
              <a:rPr lang="fr-BE" sz="1800" dirty="0" smtClean="0"/>
              <a:t>récusation</a:t>
            </a:r>
            <a:br>
              <a:rPr lang="fr-BE" sz="1800" dirty="0" smtClean="0"/>
            </a:br>
            <a:endParaRPr lang="fr-BE" sz="900" dirty="0"/>
          </a:p>
          <a:p>
            <a:pPr marL="971550" lvl="1" indent="-514350">
              <a:buClr>
                <a:srgbClr val="00BCD4"/>
              </a:buClr>
              <a:buFont typeface="+mj-lt"/>
              <a:buAutoNum type="arabicPeriod"/>
            </a:pPr>
            <a:r>
              <a:rPr lang="fr-BE" sz="1800" dirty="0" smtClean="0"/>
              <a:t>L’arbitre </a:t>
            </a:r>
            <a:r>
              <a:rPr lang="fr-BE" sz="1800" dirty="0"/>
              <a:t>a un délai de </a:t>
            </a:r>
            <a:r>
              <a:rPr lang="fr-BE" sz="1800" b="1" dirty="0"/>
              <a:t>10 jours </a:t>
            </a:r>
            <a:r>
              <a:rPr lang="fr-BE" sz="1800" dirty="0"/>
              <a:t>pour se déporter</a:t>
            </a:r>
          </a:p>
          <a:p>
            <a:pPr marL="971550" lvl="1" indent="-514350">
              <a:buClr>
                <a:srgbClr val="00BCD4"/>
              </a:buClr>
              <a:buFont typeface="+mj-lt"/>
              <a:buAutoNum type="arabicPeriod"/>
            </a:pPr>
            <a:r>
              <a:rPr lang="fr-BE" sz="1800" dirty="0"/>
              <a:t>S’il ne se déporte pas, la partie </a:t>
            </a:r>
            <a:r>
              <a:rPr lang="fr-BE" sz="1800" dirty="0" err="1"/>
              <a:t>récusante</a:t>
            </a:r>
            <a:r>
              <a:rPr lang="fr-BE" sz="1800" dirty="0"/>
              <a:t> a ensuite un délai de </a:t>
            </a:r>
            <a:r>
              <a:rPr lang="fr-BE" sz="1800" b="1" dirty="0"/>
              <a:t>10 jours </a:t>
            </a:r>
            <a:r>
              <a:rPr lang="fr-BE" sz="1800" dirty="0"/>
              <a:t>pour citer l’arbitre et les autres parties devant le tribunal (l’arbitrage peut se poursuivre)</a:t>
            </a:r>
          </a:p>
          <a:p>
            <a:pPr lvl="1"/>
            <a:endParaRPr lang="fr-FR" dirty="0"/>
          </a:p>
        </p:txBody>
      </p:sp>
    </p:spTree>
    <p:extLst>
      <p:ext uri="{BB962C8B-B14F-4D97-AF65-F5344CB8AC3E}">
        <p14:creationId xmlns:p14="http://schemas.microsoft.com/office/powerpoint/2010/main" val="3668512860"/>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402198"/>
            <a:ext cx="7448446" cy="655150"/>
          </a:xfrm>
        </p:spPr>
        <p:txBody>
          <a:bodyPr/>
          <a:lstStyle/>
          <a:p>
            <a:r>
              <a:rPr lang="fr-FR" dirty="0" smtClean="0">
                <a:solidFill>
                  <a:srgbClr val="00BCD4"/>
                </a:solidFill>
              </a:rPr>
              <a:t>Carence</a:t>
            </a:r>
            <a:r>
              <a:rPr lang="fr-FR" dirty="0" smtClean="0"/>
              <a:t> ou </a:t>
            </a:r>
            <a:r>
              <a:rPr lang="fr-FR" dirty="0" smtClean="0">
                <a:solidFill>
                  <a:srgbClr val="00BCD4"/>
                </a:solidFill>
              </a:rPr>
              <a:t>incapacité</a:t>
            </a:r>
            <a:endParaRPr lang="fr-FR" dirty="0">
              <a:solidFill>
                <a:srgbClr val="00BCD4"/>
              </a:solidFill>
            </a:endParaRPr>
          </a:p>
        </p:txBody>
      </p:sp>
      <p:sp>
        <p:nvSpPr>
          <p:cNvPr id="3" name="Espace réservé du texte 2"/>
          <p:cNvSpPr>
            <a:spLocks noGrp="1"/>
          </p:cNvSpPr>
          <p:nvPr>
            <p:ph type="body" idx="1"/>
          </p:nvPr>
        </p:nvSpPr>
        <p:spPr>
          <a:xfrm>
            <a:off x="428729" y="1162050"/>
            <a:ext cx="7448446" cy="3752850"/>
          </a:xfrm>
        </p:spPr>
        <p:txBody>
          <a:bodyPr/>
          <a:lstStyle/>
          <a:p>
            <a:pPr marL="0" indent="0">
              <a:buNone/>
            </a:pPr>
            <a:r>
              <a:rPr lang="fr-BE" dirty="0"/>
              <a:t>Article 1688 Code </a:t>
            </a:r>
            <a:r>
              <a:rPr lang="fr-BE" dirty="0" smtClean="0"/>
              <a:t>judiciaire</a:t>
            </a:r>
          </a:p>
          <a:p>
            <a:pPr marL="0" indent="0">
              <a:buNone/>
            </a:pPr>
            <a:endParaRPr lang="fr-BE" sz="1100" dirty="0"/>
          </a:p>
          <a:p>
            <a:pPr marL="457200" lvl="1" indent="0">
              <a:buNone/>
            </a:pPr>
            <a:r>
              <a:rPr lang="fr-BE" i="1" dirty="0" smtClean="0"/>
              <a:t>Lorsqu'un </a:t>
            </a:r>
            <a:r>
              <a:rPr lang="fr-BE" i="1" dirty="0"/>
              <a:t>arbitre se trouve dans </a:t>
            </a:r>
            <a:r>
              <a:rPr lang="fr-BE" b="1" i="1" dirty="0">
                <a:solidFill>
                  <a:srgbClr val="00BCD4"/>
                </a:solidFill>
              </a:rPr>
              <a:t>l'impossibilité de droit ou de fait</a:t>
            </a:r>
            <a:r>
              <a:rPr lang="fr-BE" b="1" i="1" dirty="0"/>
              <a:t> </a:t>
            </a:r>
            <a:r>
              <a:rPr lang="fr-BE" i="1" dirty="0"/>
              <a:t>de remplir sa mission, ou, pour tout autre motif, ne s'acquitte pas de sa mission dans un </a:t>
            </a:r>
            <a:r>
              <a:rPr lang="fr-BE" b="1" i="1" dirty="0">
                <a:solidFill>
                  <a:srgbClr val="00BCD4"/>
                </a:solidFill>
              </a:rPr>
              <a:t>délai </a:t>
            </a:r>
            <a:r>
              <a:rPr lang="fr-BE" b="1" i="1" dirty="0" smtClean="0">
                <a:solidFill>
                  <a:srgbClr val="00BCD4"/>
                </a:solidFill>
              </a:rPr>
              <a:t>raisonnable</a:t>
            </a:r>
          </a:p>
          <a:p>
            <a:pPr marL="457200" lvl="1" indent="0">
              <a:buNone/>
            </a:pPr>
            <a:endParaRPr lang="fr-BE" sz="1100" b="1" i="1" dirty="0"/>
          </a:p>
          <a:p>
            <a:pPr marL="457200" lvl="1" indent="0">
              <a:buNone/>
            </a:pPr>
            <a:r>
              <a:rPr lang="fr-BE" i="1" dirty="0" smtClean="0"/>
              <a:t>Fin de mission de l’accord des parties</a:t>
            </a:r>
          </a:p>
          <a:p>
            <a:pPr marL="457200" lvl="1" indent="0">
              <a:buNone/>
            </a:pPr>
            <a:r>
              <a:rPr lang="fr-BE" i="1" dirty="0" smtClean="0"/>
              <a:t>Si désaccord quant aux motifs</a:t>
            </a:r>
            <a:r>
              <a:rPr lang="fr-BE" i="1" dirty="0"/>
              <a:t>, la partie la plus diligente cite les autres parties ainsi que </a:t>
            </a:r>
            <a:r>
              <a:rPr lang="fr-BE" i="1"/>
              <a:t>l'arbitre </a:t>
            </a:r>
            <a:r>
              <a:rPr lang="fr-BE" i="1" smtClean="0"/>
              <a:t>devant </a:t>
            </a:r>
            <a:r>
              <a:rPr lang="fr-BE" i="1" dirty="0"/>
              <a:t>le président du tribunal de première instance</a:t>
            </a:r>
          </a:p>
          <a:p>
            <a:pPr>
              <a:buClr>
                <a:srgbClr val="F44336"/>
              </a:buClr>
            </a:pPr>
            <a:r>
              <a:rPr lang="fr-FR" dirty="0" smtClean="0"/>
              <a:t>Ex: perte d’agrément, incapacité physique, … </a:t>
            </a:r>
            <a:endParaRPr lang="fr-FR" dirty="0"/>
          </a:p>
        </p:txBody>
      </p:sp>
    </p:spTree>
    <p:extLst>
      <p:ext uri="{BB962C8B-B14F-4D97-AF65-F5344CB8AC3E}">
        <p14:creationId xmlns:p14="http://schemas.microsoft.com/office/powerpoint/2010/main" val="3273247512"/>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981461"/>
            <a:ext cx="7448446" cy="905211"/>
          </a:xfrm>
        </p:spPr>
        <p:txBody>
          <a:bodyPr/>
          <a:lstStyle/>
          <a:p>
            <a:r>
              <a:rPr lang="fr-FR" dirty="0" smtClean="0">
                <a:solidFill>
                  <a:srgbClr val="00BCD4"/>
                </a:solidFill>
              </a:rPr>
              <a:t>Remplacement</a:t>
            </a:r>
            <a:r>
              <a:rPr lang="fr-FR" dirty="0" smtClean="0"/>
              <a:t> en cas de </a:t>
            </a:r>
            <a:br>
              <a:rPr lang="fr-FR" dirty="0" smtClean="0"/>
            </a:br>
            <a:r>
              <a:rPr lang="fr-FR" dirty="0" smtClean="0"/>
              <a:t>fin de mission prématurée</a:t>
            </a:r>
            <a:br>
              <a:rPr lang="fr-FR" dirty="0" smtClean="0"/>
            </a:br>
            <a:r>
              <a:rPr lang="fr-FR" sz="2000" b="0" dirty="0" smtClean="0"/>
              <a:t>(avant sentence finale)</a:t>
            </a:r>
            <a:endParaRPr lang="fr-FR" sz="2000" b="0" dirty="0"/>
          </a:p>
        </p:txBody>
      </p:sp>
      <p:sp>
        <p:nvSpPr>
          <p:cNvPr id="3" name="Espace réservé du texte 2"/>
          <p:cNvSpPr>
            <a:spLocks noGrp="1"/>
          </p:cNvSpPr>
          <p:nvPr>
            <p:ph type="body" idx="1"/>
          </p:nvPr>
        </p:nvSpPr>
        <p:spPr>
          <a:xfrm>
            <a:off x="428729" y="2372810"/>
            <a:ext cx="7448446" cy="2423208"/>
          </a:xfrm>
        </p:spPr>
        <p:txBody>
          <a:bodyPr/>
          <a:lstStyle/>
          <a:p>
            <a:pPr>
              <a:buClr>
                <a:srgbClr val="F44336"/>
              </a:buClr>
            </a:pPr>
            <a:r>
              <a:rPr lang="fr-BE" dirty="0"/>
              <a:t>Idem désignation initiale (convention, accord ou tribunal)</a:t>
            </a:r>
          </a:p>
          <a:p>
            <a:pPr>
              <a:buClr>
                <a:srgbClr val="F44336"/>
              </a:buClr>
            </a:pPr>
            <a:r>
              <a:rPr lang="fr-BE" dirty="0"/>
              <a:t>L’arbitre, après avoir entendu les parties, décide s’il recommence tout ou partie de la procédure</a:t>
            </a:r>
          </a:p>
          <a:p>
            <a:endParaRPr lang="fr-FR" dirty="0"/>
          </a:p>
        </p:txBody>
      </p:sp>
    </p:spTree>
    <p:extLst>
      <p:ext uri="{BB962C8B-B14F-4D97-AF65-F5344CB8AC3E}">
        <p14:creationId xmlns:p14="http://schemas.microsoft.com/office/powerpoint/2010/main" val="316962042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6000" dirty="0" smtClean="0"/>
              <a:t>ARBITRAGE: </a:t>
            </a:r>
            <a:r>
              <a:rPr lang="en" sz="6000" dirty="0" smtClean="0">
                <a:solidFill>
                  <a:srgbClr val="F44336"/>
                </a:solidFill>
              </a:rPr>
              <a:t>DÉFINITION</a:t>
            </a:r>
            <a:endParaRPr sz="6000" dirty="0">
              <a:solidFill>
                <a:srgbClr val="F44336"/>
              </a:solidFill>
            </a:endParaRPr>
          </a:p>
        </p:txBody>
      </p:sp>
      <p:sp>
        <p:nvSpPr>
          <p:cNvPr id="2" name="Rectangle 1"/>
          <p:cNvSpPr/>
          <p:nvPr/>
        </p:nvSpPr>
        <p:spPr>
          <a:xfrm>
            <a:off x="806117" y="385011"/>
            <a:ext cx="1191126" cy="1107996"/>
          </a:xfrm>
          <a:prstGeom prst="rect">
            <a:avLst/>
          </a:prstGeom>
        </p:spPr>
        <p:txBody>
          <a:bodyPr wrap="square">
            <a:spAutoFit/>
          </a:bodyPr>
          <a:lstStyle/>
          <a:p>
            <a:r>
              <a:rPr lang="en" sz="6600" b="1" dirty="0">
                <a:solidFill>
                  <a:schemeClr val="bg1">
                    <a:lumMod val="95000"/>
                  </a:schemeClr>
                </a:solidFill>
                <a:latin typeface="Montserrat" panose="020B0604020202020204" charset="0"/>
              </a:rPr>
              <a:t>2</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1418720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4 PRINCIPES FONDAMENTAUX</a:t>
            </a:r>
            <a:br>
              <a:rPr lang="en" sz="4800" dirty="0" smtClean="0">
                <a:solidFill>
                  <a:srgbClr val="F44336"/>
                </a:solidFill>
              </a:rPr>
            </a:br>
            <a:r>
              <a:rPr lang="fr-FR" sz="4800" dirty="0" smtClean="0"/>
              <a:t>DE LA PROCÉDURE</a:t>
            </a:r>
            <a:endParaRPr lang="fr-F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8</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2486273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CD4"/>
                </a:solidFill>
              </a:rPr>
              <a:t>La procédure</a:t>
            </a:r>
            <a:r>
              <a:rPr lang="fr-FR" dirty="0" smtClean="0"/>
              <a:t/>
            </a:r>
            <a:br>
              <a:rPr lang="fr-FR" dirty="0" smtClean="0"/>
            </a:br>
            <a:r>
              <a:rPr lang="fr-FR" dirty="0" smtClean="0"/>
              <a:t>4 principes fondamentaux</a:t>
            </a:r>
            <a:endParaRPr lang="fr-FR" dirty="0"/>
          </a:p>
        </p:txBody>
      </p:sp>
      <p:sp>
        <p:nvSpPr>
          <p:cNvPr id="3" name="Espace réservé du texte 2"/>
          <p:cNvSpPr>
            <a:spLocks noGrp="1"/>
          </p:cNvSpPr>
          <p:nvPr>
            <p:ph type="body" idx="1"/>
          </p:nvPr>
        </p:nvSpPr>
        <p:spPr>
          <a:xfrm>
            <a:off x="838249" y="1504950"/>
            <a:ext cx="6089023" cy="2255700"/>
          </a:xfrm>
        </p:spPr>
        <p:txBody>
          <a:bodyPr/>
          <a:lstStyle/>
          <a:p>
            <a:pPr marL="514350" indent="-514350">
              <a:buClr>
                <a:srgbClr val="F44336"/>
              </a:buClr>
              <a:buFont typeface="+mj-lt"/>
              <a:buAutoNum type="arabicPeriod"/>
            </a:pPr>
            <a:r>
              <a:rPr lang="fr-BE" dirty="0"/>
              <a:t>les parties doivent être traitées sur un pied d'égalité </a:t>
            </a:r>
          </a:p>
          <a:p>
            <a:pPr marL="514350" indent="-514350">
              <a:buClr>
                <a:srgbClr val="F44336"/>
              </a:buClr>
              <a:buFont typeface="+mj-lt"/>
              <a:buAutoNum type="arabicPeriod"/>
            </a:pPr>
            <a:r>
              <a:rPr lang="fr-BE" dirty="0"/>
              <a:t>chaque partie doit avoir toute possibilité de faire valoir ses droits, moyens et arguments</a:t>
            </a:r>
          </a:p>
          <a:p>
            <a:pPr marL="514350" indent="-514350">
              <a:buClr>
                <a:srgbClr val="F44336"/>
              </a:buClr>
              <a:buFont typeface="+mj-lt"/>
              <a:buAutoNum type="arabicPeriod"/>
            </a:pPr>
            <a:r>
              <a:rPr lang="fr-BE" dirty="0"/>
              <a:t>respect du contradictoire</a:t>
            </a:r>
          </a:p>
          <a:p>
            <a:pPr marL="514350" indent="-514350">
              <a:buClr>
                <a:srgbClr val="F44336"/>
              </a:buClr>
              <a:buFont typeface="+mj-lt"/>
              <a:buAutoNum type="arabicPeriod"/>
            </a:pPr>
            <a:r>
              <a:rPr lang="fr-BE" dirty="0"/>
              <a:t>loyauté des débats</a:t>
            </a:r>
          </a:p>
          <a:p>
            <a:endParaRPr lang="fr-FR" dirty="0"/>
          </a:p>
        </p:txBody>
      </p:sp>
      <p:sp>
        <p:nvSpPr>
          <p:cNvPr id="4" name="Rectangle 3"/>
          <p:cNvSpPr/>
          <p:nvPr/>
        </p:nvSpPr>
        <p:spPr>
          <a:xfrm>
            <a:off x="838248" y="4065049"/>
            <a:ext cx="5664151" cy="646331"/>
          </a:xfrm>
          <a:prstGeom prst="rect">
            <a:avLst/>
          </a:prstGeom>
        </p:spPr>
        <p:txBody>
          <a:bodyPr wrap="square">
            <a:spAutoFit/>
          </a:bodyPr>
          <a:lstStyle/>
          <a:p>
            <a:r>
              <a:rPr lang="fr-BE" sz="1800" dirty="0">
                <a:solidFill>
                  <a:srgbClr val="666666"/>
                </a:solidFill>
                <a:latin typeface="Calibri" panose="020F0502020204030204" pitchFamily="34" charset="0"/>
                <a:cs typeface="Calibri" panose="020F0502020204030204" pitchFamily="34" charset="0"/>
              </a:rPr>
              <a:t>« nonobstant toute convention contraire </a:t>
            </a:r>
            <a:r>
              <a:rPr lang="fr-BE" sz="1800" dirty="0" smtClean="0">
                <a:solidFill>
                  <a:srgbClr val="666666"/>
                </a:solidFill>
                <a:latin typeface="Calibri" panose="020F0502020204030204" pitchFamily="34" charset="0"/>
                <a:cs typeface="Calibri" panose="020F0502020204030204" pitchFamily="34" charset="0"/>
              </a:rPr>
              <a:t>» (= impératif)</a:t>
            </a:r>
            <a:endParaRPr lang="fr-BE" sz="1800" dirty="0">
              <a:solidFill>
                <a:srgbClr val="666666"/>
              </a:solidFill>
              <a:latin typeface="Calibri" panose="020F0502020204030204" pitchFamily="34" charset="0"/>
              <a:cs typeface="Calibri" panose="020F0502020204030204" pitchFamily="34" charset="0"/>
            </a:endParaRPr>
          </a:p>
          <a:p>
            <a:r>
              <a:rPr lang="fr-BE" sz="1800" dirty="0">
                <a:solidFill>
                  <a:srgbClr val="666666"/>
                </a:solidFill>
                <a:latin typeface="Calibri" panose="020F0502020204030204" pitchFamily="34" charset="0"/>
                <a:cs typeface="Calibri" panose="020F0502020204030204" pitchFamily="34" charset="0"/>
              </a:rPr>
              <a:t>Attention : risque d’annulation de la sentence !</a:t>
            </a:r>
          </a:p>
        </p:txBody>
      </p:sp>
    </p:spTree>
    <p:extLst>
      <p:ext uri="{BB962C8B-B14F-4D97-AF65-F5344CB8AC3E}">
        <p14:creationId xmlns:p14="http://schemas.microsoft.com/office/powerpoint/2010/main" val="883197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Les parties doivent être traitées </a:t>
            </a:r>
            <a:br>
              <a:rPr lang="fr-FR" dirty="0" smtClean="0"/>
            </a:br>
            <a:r>
              <a:rPr lang="fr-FR" dirty="0" smtClean="0"/>
              <a:t>sur un pied </a:t>
            </a:r>
            <a:r>
              <a:rPr lang="fr-FR" dirty="0" smtClean="0">
                <a:solidFill>
                  <a:srgbClr val="00BCD4"/>
                </a:solidFill>
              </a:rPr>
              <a:t>d’égalité</a:t>
            </a:r>
            <a:endParaRPr lang="fr-FR" dirty="0">
              <a:solidFill>
                <a:srgbClr val="00BCD4"/>
              </a:solidFill>
            </a:endParaRPr>
          </a:p>
        </p:txBody>
      </p:sp>
      <p:sp>
        <p:nvSpPr>
          <p:cNvPr id="3" name="Espace réservé du texte 2"/>
          <p:cNvSpPr>
            <a:spLocks noGrp="1"/>
          </p:cNvSpPr>
          <p:nvPr>
            <p:ph type="body" idx="1"/>
          </p:nvPr>
        </p:nvSpPr>
        <p:spPr/>
        <p:txBody>
          <a:bodyPr/>
          <a:lstStyle/>
          <a:p>
            <a:pPr marL="0" indent="0" algn="ctr">
              <a:buNone/>
            </a:pPr>
            <a:r>
              <a:rPr lang="fr-BE" b="1" dirty="0" smtClean="0">
                <a:solidFill>
                  <a:srgbClr val="F44336"/>
                </a:solidFill>
              </a:rPr>
              <a:t>Egalité </a:t>
            </a:r>
            <a:r>
              <a:rPr lang="fr-BE" b="1" dirty="0">
                <a:solidFill>
                  <a:srgbClr val="F44336"/>
                </a:solidFill>
              </a:rPr>
              <a:t>des </a:t>
            </a:r>
            <a:r>
              <a:rPr lang="fr-BE" b="1" dirty="0" smtClean="0">
                <a:solidFill>
                  <a:srgbClr val="F44336"/>
                </a:solidFill>
              </a:rPr>
              <a:t>armes</a:t>
            </a:r>
            <a:br>
              <a:rPr lang="fr-BE" b="1" dirty="0" smtClean="0">
                <a:solidFill>
                  <a:srgbClr val="F44336"/>
                </a:solidFill>
              </a:rPr>
            </a:br>
            <a:endParaRPr lang="fr-BE" sz="1100" b="1" dirty="0">
              <a:solidFill>
                <a:srgbClr val="F44336"/>
              </a:solidFill>
            </a:endParaRPr>
          </a:p>
          <a:p>
            <a:pPr marL="0" indent="0">
              <a:buNone/>
            </a:pPr>
            <a:r>
              <a:rPr lang="fr-BE" dirty="0"/>
              <a:t>Ne pas désavantager une partie par rapport à l’autre</a:t>
            </a:r>
          </a:p>
          <a:p>
            <a:pPr marL="0" indent="0">
              <a:buNone/>
            </a:pPr>
            <a:r>
              <a:rPr lang="fr-BE" i="1" dirty="0"/>
              <a:t>Exemples</a:t>
            </a:r>
          </a:p>
          <a:p>
            <a:pPr>
              <a:buClr>
                <a:srgbClr val="F44336"/>
              </a:buClr>
            </a:pPr>
            <a:r>
              <a:rPr lang="fr-BE" dirty="0"/>
              <a:t>Ne pas accorder un délai plus court à une partie par rapport à l’autre</a:t>
            </a:r>
          </a:p>
          <a:p>
            <a:pPr>
              <a:buClr>
                <a:srgbClr val="F44336"/>
              </a:buClr>
            </a:pPr>
            <a:r>
              <a:rPr lang="fr-BE" dirty="0"/>
              <a:t>Ne pas accepter le témoin proposé par une partie et refuser sans motifs celui suggéré par l’autre partie</a:t>
            </a:r>
          </a:p>
          <a:p>
            <a:pPr>
              <a:buClr>
                <a:srgbClr val="F44336"/>
              </a:buClr>
            </a:pPr>
            <a:r>
              <a:rPr lang="fr-BE" dirty="0" smtClean="0"/>
              <a:t>Etc…</a:t>
            </a:r>
            <a:endParaRPr lang="fr-BE" dirty="0"/>
          </a:p>
          <a:p>
            <a:endParaRPr lang="fr-FR" dirty="0"/>
          </a:p>
        </p:txBody>
      </p:sp>
    </p:spTree>
    <p:extLst>
      <p:ext uri="{BB962C8B-B14F-4D97-AF65-F5344CB8AC3E}">
        <p14:creationId xmlns:p14="http://schemas.microsoft.com/office/powerpoint/2010/main" val="38167002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8" y="506900"/>
            <a:ext cx="7791635" cy="655150"/>
          </a:xfrm>
        </p:spPr>
        <p:txBody>
          <a:bodyPr/>
          <a:lstStyle/>
          <a:p>
            <a:r>
              <a:rPr lang="fr-FR" dirty="0" smtClean="0"/>
              <a:t>2. Chaque partie doit avoir toute possibilité de faire valoir ses </a:t>
            </a:r>
            <a:r>
              <a:rPr lang="fr-FR" dirty="0" smtClean="0">
                <a:solidFill>
                  <a:srgbClr val="00BCD4"/>
                </a:solidFill>
              </a:rPr>
              <a:t>droits</a:t>
            </a:r>
            <a:r>
              <a:rPr lang="fr-FR" dirty="0" smtClean="0"/>
              <a:t>, </a:t>
            </a:r>
            <a:r>
              <a:rPr lang="fr-FR" dirty="0" smtClean="0">
                <a:solidFill>
                  <a:srgbClr val="00BCD4"/>
                </a:solidFill>
              </a:rPr>
              <a:t>moyens</a:t>
            </a:r>
            <a:r>
              <a:rPr lang="fr-FR" dirty="0" smtClean="0"/>
              <a:t> et </a:t>
            </a:r>
            <a:r>
              <a:rPr lang="fr-FR" dirty="0" smtClean="0">
                <a:solidFill>
                  <a:srgbClr val="00BCD4"/>
                </a:solidFill>
              </a:rPr>
              <a:t>arguments</a:t>
            </a:r>
            <a:endParaRPr lang="fr-FR" dirty="0">
              <a:solidFill>
                <a:srgbClr val="00BCD4"/>
              </a:solidFill>
            </a:endParaRPr>
          </a:p>
        </p:txBody>
      </p:sp>
      <p:sp>
        <p:nvSpPr>
          <p:cNvPr id="3" name="Espace réservé du texte 2"/>
          <p:cNvSpPr>
            <a:spLocks noGrp="1"/>
          </p:cNvSpPr>
          <p:nvPr>
            <p:ph type="body" idx="1"/>
          </p:nvPr>
        </p:nvSpPr>
        <p:spPr/>
        <p:txBody>
          <a:bodyPr/>
          <a:lstStyle/>
          <a:p>
            <a:pPr marL="0" indent="0" algn="ctr">
              <a:buNone/>
            </a:pPr>
            <a:r>
              <a:rPr lang="fr-BE" b="1" dirty="0">
                <a:solidFill>
                  <a:srgbClr val="F44336"/>
                </a:solidFill>
              </a:rPr>
              <a:t>R</a:t>
            </a:r>
            <a:r>
              <a:rPr lang="fr-BE" b="1" dirty="0" smtClean="0">
                <a:solidFill>
                  <a:srgbClr val="F44336"/>
                </a:solidFill>
              </a:rPr>
              <a:t>espect </a:t>
            </a:r>
            <a:r>
              <a:rPr lang="fr-BE" b="1" dirty="0">
                <a:solidFill>
                  <a:srgbClr val="F44336"/>
                </a:solidFill>
              </a:rPr>
              <a:t>des droits de la défense </a:t>
            </a:r>
          </a:p>
          <a:p>
            <a:endParaRPr lang="fr-BE" dirty="0"/>
          </a:p>
          <a:p>
            <a:pPr>
              <a:buClr>
                <a:srgbClr val="F44336"/>
              </a:buClr>
            </a:pPr>
            <a:r>
              <a:rPr lang="fr-BE" dirty="0"/>
              <a:t>Permettre à chaque partie de réagir aux arguments de l’autre</a:t>
            </a:r>
          </a:p>
          <a:p>
            <a:pPr>
              <a:buClr>
                <a:srgbClr val="F44336"/>
              </a:buClr>
            </a:pPr>
            <a:r>
              <a:rPr lang="fr-BE" dirty="0"/>
              <a:t>Permettre aux parties de faire valoir leurs observations en réaction aux documents et rapports en possession de l’expert (rapports techniques, annonces comparatives, offres épaves, photographies, </a:t>
            </a:r>
            <a:r>
              <a:rPr lang="fr-BE" dirty="0" err="1"/>
              <a:t>etc</a:t>
            </a:r>
            <a:r>
              <a:rPr lang="fr-BE" dirty="0"/>
              <a:t>). </a:t>
            </a:r>
          </a:p>
          <a:p>
            <a:endParaRPr lang="fr-FR" dirty="0"/>
          </a:p>
        </p:txBody>
      </p:sp>
    </p:spTree>
    <p:extLst>
      <p:ext uri="{BB962C8B-B14F-4D97-AF65-F5344CB8AC3E}">
        <p14:creationId xmlns:p14="http://schemas.microsoft.com/office/powerpoint/2010/main" val="367339380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Respect du </a:t>
            </a:r>
            <a:r>
              <a:rPr lang="fr-FR" dirty="0" smtClean="0">
                <a:solidFill>
                  <a:srgbClr val="00BCD4"/>
                </a:solidFill>
              </a:rPr>
              <a:t>contradictoire</a:t>
            </a:r>
            <a:br>
              <a:rPr lang="fr-FR" dirty="0" smtClean="0">
                <a:solidFill>
                  <a:srgbClr val="00BCD4"/>
                </a:solidFill>
              </a:rPr>
            </a:br>
            <a:r>
              <a:rPr lang="fr-BE" sz="1200" i="1" dirty="0"/>
              <a:t>la vérité est issue de la « confrontation des contraires »</a:t>
            </a:r>
            <a:endParaRPr lang="fr-FR" dirty="0">
              <a:solidFill>
                <a:srgbClr val="00BCD4"/>
              </a:solidFill>
            </a:endParaRPr>
          </a:p>
        </p:txBody>
      </p:sp>
      <p:sp>
        <p:nvSpPr>
          <p:cNvPr id="3" name="Espace réservé du texte 2"/>
          <p:cNvSpPr>
            <a:spLocks noGrp="1"/>
          </p:cNvSpPr>
          <p:nvPr>
            <p:ph type="body" idx="1"/>
          </p:nvPr>
        </p:nvSpPr>
        <p:spPr>
          <a:xfrm>
            <a:off x="428729" y="1296118"/>
            <a:ext cx="7448446" cy="3109050"/>
          </a:xfrm>
        </p:spPr>
        <p:txBody>
          <a:bodyPr/>
          <a:lstStyle/>
          <a:p>
            <a:pPr marL="342900" indent="-342900">
              <a:buClr>
                <a:srgbClr val="F44336"/>
              </a:buClr>
            </a:pPr>
            <a:r>
              <a:rPr lang="fr-BE" dirty="0" smtClean="0"/>
              <a:t>Le </a:t>
            </a:r>
            <a:r>
              <a:rPr lang="fr-BE" dirty="0"/>
              <a:t>droit pour les parties d’être entendues</a:t>
            </a:r>
          </a:p>
          <a:p>
            <a:pPr marL="342900" indent="-342900">
              <a:buClr>
                <a:srgbClr val="F44336"/>
              </a:buClr>
            </a:pPr>
            <a:r>
              <a:rPr lang="fr-BE" dirty="0" smtClean="0"/>
              <a:t>Les </a:t>
            </a:r>
            <a:r>
              <a:rPr lang="fr-BE" dirty="0"/>
              <a:t>parties doivent pouvoir prendre connaissance des preuves, conclusions et arguments de l’autre partie et avoir la possibilité de les </a:t>
            </a:r>
            <a:r>
              <a:rPr lang="fr-BE" dirty="0" smtClean="0"/>
              <a:t>contredire</a:t>
            </a:r>
          </a:p>
          <a:p>
            <a:pPr marL="342900" indent="-342900">
              <a:buClr>
                <a:srgbClr val="F44336"/>
              </a:buClr>
            </a:pPr>
            <a:r>
              <a:rPr lang="fr-BE" dirty="0" smtClean="0"/>
              <a:t>En </a:t>
            </a:r>
            <a:r>
              <a:rPr lang="fr-BE" dirty="0"/>
              <a:t>pratique : </a:t>
            </a:r>
            <a:r>
              <a:rPr lang="fr-BE" dirty="0" smtClean="0"/>
              <a:t/>
            </a:r>
            <a:br>
              <a:rPr lang="fr-BE" dirty="0" smtClean="0"/>
            </a:br>
            <a:endParaRPr lang="fr-BE" sz="1100" dirty="0"/>
          </a:p>
          <a:p>
            <a:pPr lvl="1">
              <a:buFontTx/>
              <a:buChar char="-"/>
            </a:pPr>
            <a:r>
              <a:rPr lang="fr-BE" sz="1800" dirty="0"/>
              <a:t>l’arbitre doit toujours s’adresser à toutes les parties</a:t>
            </a:r>
          </a:p>
          <a:p>
            <a:pPr lvl="1">
              <a:buFontTx/>
              <a:buChar char="-"/>
            </a:pPr>
            <a:r>
              <a:rPr lang="fr-BE" sz="1800" dirty="0"/>
              <a:t>s’il reçoit un courrier ou un document dont il est le seul destinataire, il doit l’adresser aux parties qui n’en ont pas connaissance</a:t>
            </a:r>
          </a:p>
          <a:p>
            <a:pPr lvl="1">
              <a:buFontTx/>
              <a:buChar char="-"/>
            </a:pPr>
            <a:r>
              <a:rPr lang="fr-BE" sz="1800" dirty="0"/>
              <a:t>chaque partie doit évidemment toujours être informée </a:t>
            </a:r>
          </a:p>
          <a:p>
            <a:endParaRPr lang="fr-FR" dirty="0"/>
          </a:p>
        </p:txBody>
      </p:sp>
    </p:spTree>
    <p:extLst>
      <p:ext uri="{BB962C8B-B14F-4D97-AF65-F5344CB8AC3E}">
        <p14:creationId xmlns:p14="http://schemas.microsoft.com/office/powerpoint/2010/main" val="2317120366"/>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Respect du </a:t>
            </a:r>
            <a:r>
              <a:rPr lang="fr-FR" dirty="0" smtClean="0">
                <a:solidFill>
                  <a:srgbClr val="00BCD4"/>
                </a:solidFill>
              </a:rPr>
              <a:t>contradictoire</a:t>
            </a:r>
            <a:br>
              <a:rPr lang="fr-FR" dirty="0" smtClean="0">
                <a:solidFill>
                  <a:srgbClr val="00BCD4"/>
                </a:solidFill>
              </a:rPr>
            </a:br>
            <a:r>
              <a:rPr lang="fr-BE" sz="1200" i="1" dirty="0"/>
              <a:t>la vérité est issue de la « confrontation des contraires »</a:t>
            </a:r>
            <a:endParaRPr lang="fr-FR" dirty="0">
              <a:solidFill>
                <a:srgbClr val="00BCD4"/>
              </a:solidFill>
            </a:endParaRPr>
          </a:p>
        </p:txBody>
      </p:sp>
      <p:sp>
        <p:nvSpPr>
          <p:cNvPr id="3" name="Espace réservé du texte 2"/>
          <p:cNvSpPr>
            <a:spLocks noGrp="1"/>
          </p:cNvSpPr>
          <p:nvPr>
            <p:ph type="body" idx="1"/>
          </p:nvPr>
        </p:nvSpPr>
        <p:spPr>
          <a:xfrm>
            <a:off x="428729" y="1296117"/>
            <a:ext cx="7448446" cy="3599155"/>
          </a:xfrm>
        </p:spPr>
        <p:txBody>
          <a:bodyPr/>
          <a:lstStyle/>
          <a:p>
            <a:pPr marL="0" indent="0">
              <a:buNone/>
            </a:pPr>
            <a:r>
              <a:rPr lang="fr-BE" dirty="0"/>
              <a:t>L’arbitre est-il tenu de soumettre aux parties un </a:t>
            </a:r>
            <a:r>
              <a:rPr lang="fr-BE" b="1" dirty="0">
                <a:solidFill>
                  <a:srgbClr val="00BCD4"/>
                </a:solidFill>
              </a:rPr>
              <a:t>rapport préliminaire </a:t>
            </a:r>
            <a:r>
              <a:rPr lang="fr-BE" dirty="0"/>
              <a:t>? </a:t>
            </a:r>
          </a:p>
          <a:p>
            <a:pPr marL="0" indent="0">
              <a:buNone/>
            </a:pPr>
            <a:endParaRPr lang="fr-BE" sz="1100" dirty="0"/>
          </a:p>
          <a:p>
            <a:pPr marL="0" indent="0">
              <a:buNone/>
            </a:pPr>
            <a:r>
              <a:rPr lang="fr-BE" dirty="0"/>
              <a:t>Non Sauf : </a:t>
            </a:r>
            <a:r>
              <a:rPr lang="fr-BE" dirty="0" smtClean="0"/>
              <a:t/>
            </a:r>
            <a:br>
              <a:rPr lang="fr-BE" dirty="0" smtClean="0"/>
            </a:br>
            <a:endParaRPr lang="fr-BE" sz="1100" dirty="0"/>
          </a:p>
          <a:p>
            <a:pPr>
              <a:buFontTx/>
              <a:buChar char="-"/>
            </a:pPr>
            <a:r>
              <a:rPr lang="fr-BE" dirty="0"/>
              <a:t>Si l’obligation est prévue dans le compromis d’arbitrage (mission type judiciaire)</a:t>
            </a:r>
          </a:p>
          <a:p>
            <a:pPr>
              <a:buFontTx/>
              <a:buChar char="-"/>
            </a:pPr>
            <a:r>
              <a:rPr lang="fr-BE" dirty="0"/>
              <a:t>Si l’expert aborde dans son seul et unique rapport des éléments dont les parties n’ont pas eu connaissance et sur lesquels elles n’ont pas pu s’expliquer</a:t>
            </a:r>
          </a:p>
          <a:p>
            <a:endParaRPr lang="fr-FR" dirty="0"/>
          </a:p>
        </p:txBody>
      </p:sp>
    </p:spTree>
    <p:extLst>
      <p:ext uri="{BB962C8B-B14F-4D97-AF65-F5344CB8AC3E}">
        <p14:creationId xmlns:p14="http://schemas.microsoft.com/office/powerpoint/2010/main" val="180919767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a:t>
            </a:r>
            <a:r>
              <a:rPr lang="fr-FR" dirty="0" smtClean="0">
                <a:solidFill>
                  <a:srgbClr val="00BCD4"/>
                </a:solidFill>
              </a:rPr>
              <a:t>Loyauté</a:t>
            </a:r>
            <a:r>
              <a:rPr lang="fr-FR" dirty="0" smtClean="0"/>
              <a:t> des débats</a:t>
            </a:r>
            <a:endParaRPr lang="fr-FR" dirty="0"/>
          </a:p>
        </p:txBody>
      </p:sp>
      <p:sp>
        <p:nvSpPr>
          <p:cNvPr id="3" name="Espace réservé du texte 2"/>
          <p:cNvSpPr>
            <a:spLocks noGrp="1"/>
          </p:cNvSpPr>
          <p:nvPr>
            <p:ph type="body" idx="1"/>
          </p:nvPr>
        </p:nvSpPr>
        <p:spPr/>
        <p:txBody>
          <a:bodyPr/>
          <a:lstStyle/>
          <a:p>
            <a:pPr marL="101600" indent="0" algn="ctr">
              <a:buNone/>
            </a:pPr>
            <a:r>
              <a:rPr lang="fr-BE" b="1" dirty="0">
                <a:solidFill>
                  <a:srgbClr val="F44336"/>
                </a:solidFill>
              </a:rPr>
              <a:t>B</a:t>
            </a:r>
            <a:r>
              <a:rPr lang="fr-BE" b="1" dirty="0" smtClean="0">
                <a:solidFill>
                  <a:srgbClr val="F44336"/>
                </a:solidFill>
              </a:rPr>
              <a:t>onne </a:t>
            </a:r>
            <a:r>
              <a:rPr lang="fr-BE" b="1" dirty="0">
                <a:solidFill>
                  <a:srgbClr val="F44336"/>
                </a:solidFill>
              </a:rPr>
              <a:t>foi </a:t>
            </a:r>
            <a:r>
              <a:rPr lang="fr-BE" b="1" dirty="0" smtClean="0">
                <a:solidFill>
                  <a:srgbClr val="F44336"/>
                </a:solidFill>
              </a:rPr>
              <a:t>procédurale</a:t>
            </a:r>
          </a:p>
          <a:p>
            <a:pPr marL="101600" indent="0" algn="ctr">
              <a:buNone/>
            </a:pPr>
            <a:endParaRPr lang="fr-BE" dirty="0"/>
          </a:p>
          <a:p>
            <a:pPr>
              <a:buClr>
                <a:srgbClr val="F44336"/>
              </a:buClr>
            </a:pPr>
            <a:r>
              <a:rPr lang="fr-BE" dirty="0"/>
              <a:t>Prohibition des mesures dilatoires (ex. recours basé sur des motifs </a:t>
            </a:r>
            <a:r>
              <a:rPr lang="fr-BE" dirty="0" smtClean="0"/>
              <a:t>futiles pour gagner du temps ou « pourrir » la procédure) </a:t>
            </a:r>
          </a:p>
          <a:p>
            <a:pPr>
              <a:buClr>
                <a:srgbClr val="F44336"/>
              </a:buClr>
            </a:pPr>
            <a:r>
              <a:rPr lang="fr-BE" dirty="0" smtClean="0"/>
              <a:t>Surprendre/tromper une partie avec une pièce au dernier moment</a:t>
            </a:r>
            <a:endParaRPr lang="fr-BE" dirty="0"/>
          </a:p>
          <a:p>
            <a:pPr>
              <a:buClr>
                <a:srgbClr val="F44336"/>
              </a:buClr>
            </a:pPr>
            <a:r>
              <a:rPr lang="fr-BE" dirty="0" smtClean="0"/>
              <a:t>Ecartement des </a:t>
            </a:r>
            <a:r>
              <a:rPr lang="fr-BE" dirty="0"/>
              <a:t>preuves obtenues de façon irrégulière</a:t>
            </a:r>
          </a:p>
          <a:p>
            <a:endParaRPr lang="fr-FR" dirty="0"/>
          </a:p>
        </p:txBody>
      </p:sp>
    </p:spTree>
    <p:extLst>
      <p:ext uri="{BB962C8B-B14F-4D97-AF65-F5344CB8AC3E}">
        <p14:creationId xmlns:p14="http://schemas.microsoft.com/office/powerpoint/2010/main" val="1335772582"/>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360218"/>
            <a:ext cx="7448446" cy="801832"/>
          </a:xfrm>
        </p:spPr>
        <p:txBody>
          <a:bodyPr/>
          <a:lstStyle/>
          <a:p>
            <a:r>
              <a:rPr lang="fr-FR" dirty="0" smtClean="0"/>
              <a:t>Sanction du </a:t>
            </a:r>
            <a:r>
              <a:rPr lang="fr-FR" smtClean="0">
                <a:solidFill>
                  <a:srgbClr val="00BCD4"/>
                </a:solidFill>
              </a:rPr>
              <a:t>non-respect de la </a:t>
            </a:r>
            <a:r>
              <a:rPr lang="fr-FR" dirty="0" smtClean="0">
                <a:solidFill>
                  <a:srgbClr val="00BCD4"/>
                </a:solidFill>
              </a:rPr>
              <a:t>procédure</a:t>
            </a:r>
            <a:r>
              <a:rPr lang="fr-FR" dirty="0" smtClean="0"/>
              <a:t>:</a:t>
            </a:r>
            <a:r>
              <a:rPr lang="fr-FR" smtClean="0"/>
              <a:t/>
            </a:r>
            <a:br>
              <a:rPr lang="fr-FR" smtClean="0"/>
            </a:br>
            <a:r>
              <a:rPr lang="fr-FR" smtClean="0"/>
              <a:t>annulation </a:t>
            </a:r>
            <a:r>
              <a:rPr lang="fr-FR" dirty="0" smtClean="0"/>
              <a:t>de la sentence</a:t>
            </a:r>
            <a:endParaRPr lang="fr-FR" dirty="0"/>
          </a:p>
        </p:txBody>
      </p:sp>
      <p:sp>
        <p:nvSpPr>
          <p:cNvPr id="3" name="Espace réservé du texte 2"/>
          <p:cNvSpPr>
            <a:spLocks noGrp="1"/>
          </p:cNvSpPr>
          <p:nvPr>
            <p:ph type="body" idx="1"/>
          </p:nvPr>
        </p:nvSpPr>
        <p:spPr>
          <a:xfrm>
            <a:off x="428729" y="1162049"/>
            <a:ext cx="7448446" cy="3890241"/>
          </a:xfrm>
        </p:spPr>
        <p:txBody>
          <a:bodyPr/>
          <a:lstStyle/>
          <a:p>
            <a:pPr marL="0" indent="0">
              <a:buNone/>
            </a:pPr>
            <a:r>
              <a:rPr lang="fr-BE" dirty="0"/>
              <a:t>2 nuances : </a:t>
            </a:r>
            <a:endParaRPr lang="fr-BE" dirty="0" smtClean="0"/>
          </a:p>
          <a:p>
            <a:pPr marL="0" indent="0">
              <a:buNone/>
            </a:pPr>
            <a:endParaRPr lang="fr-BE" sz="1100" dirty="0"/>
          </a:p>
          <a:p>
            <a:pPr>
              <a:buClr>
                <a:srgbClr val="F44336"/>
              </a:buClr>
            </a:pPr>
            <a:r>
              <a:rPr lang="fr-BE" dirty="0"/>
              <a:t>A</a:t>
            </a:r>
            <a:r>
              <a:rPr lang="fr-BE" dirty="0" smtClean="0"/>
              <a:t>rticle </a:t>
            </a:r>
            <a:r>
              <a:rPr lang="fr-BE" dirty="0"/>
              <a:t>1717 du Code judiciaire : </a:t>
            </a:r>
          </a:p>
          <a:p>
            <a:pPr marL="0" indent="0">
              <a:buNone/>
            </a:pPr>
            <a:r>
              <a:rPr lang="fr-BE" sz="1800" dirty="0"/>
              <a:t>« </a:t>
            </a:r>
            <a:r>
              <a:rPr lang="fr-BE" sz="1800" i="1" dirty="0"/>
              <a:t>il ne peut toutefois y avoir annulation s'il est établi que </a:t>
            </a:r>
            <a:r>
              <a:rPr lang="fr-BE" sz="1800" b="1" i="1" dirty="0"/>
              <a:t>l'irrégularité</a:t>
            </a:r>
            <a:r>
              <a:rPr lang="fr-BE" sz="1800" i="1" dirty="0"/>
              <a:t> n'a </a:t>
            </a:r>
            <a:r>
              <a:rPr lang="fr-BE" sz="1800" b="1" i="1" dirty="0"/>
              <a:t>pas eu d'incidence sur la sentence arbitrale</a:t>
            </a:r>
            <a:r>
              <a:rPr lang="fr-BE" sz="1800" dirty="0"/>
              <a:t> </a:t>
            </a:r>
            <a:r>
              <a:rPr lang="fr-BE" sz="1800" dirty="0" smtClean="0"/>
              <a:t>»</a:t>
            </a:r>
          </a:p>
          <a:p>
            <a:pPr marL="0" indent="0">
              <a:buNone/>
            </a:pPr>
            <a:endParaRPr lang="fr-BE" sz="1100" dirty="0"/>
          </a:p>
          <a:p>
            <a:pPr>
              <a:buClr>
                <a:srgbClr val="F44336"/>
              </a:buClr>
            </a:pPr>
            <a:r>
              <a:rPr lang="fr-BE" dirty="0"/>
              <a:t>Article 1679 du Code judiciaire : </a:t>
            </a:r>
          </a:p>
          <a:p>
            <a:pPr marL="0" indent="0">
              <a:buNone/>
            </a:pPr>
            <a:r>
              <a:rPr lang="fr-BE" sz="1800" dirty="0"/>
              <a:t>« </a:t>
            </a:r>
            <a:r>
              <a:rPr lang="fr-BE" sz="1800" i="1" dirty="0"/>
              <a:t>Une partie qui, </a:t>
            </a:r>
            <a:r>
              <a:rPr lang="fr-BE" sz="1800" b="1" i="1" dirty="0"/>
              <a:t>en connaissance de cause et sans motif légitime</a:t>
            </a:r>
            <a:r>
              <a:rPr lang="fr-BE" sz="1800" i="1" dirty="0"/>
              <a:t>, s'abstient d'invoquer en temps utile une irrégularité devant le tribunal arbitral est réputée avoir renoncé à s'en prévaloir </a:t>
            </a:r>
            <a:r>
              <a:rPr lang="fr-BE" sz="1800" dirty="0"/>
              <a:t>» (= loyauté des débats)</a:t>
            </a:r>
          </a:p>
          <a:p>
            <a:endParaRPr lang="fr-FR" dirty="0"/>
          </a:p>
        </p:txBody>
      </p:sp>
    </p:spTree>
    <p:extLst>
      <p:ext uri="{BB962C8B-B14F-4D97-AF65-F5344CB8AC3E}">
        <p14:creationId xmlns:p14="http://schemas.microsoft.com/office/powerpoint/2010/main" val="2536196390"/>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AUTRES RÈGLES</a:t>
            </a:r>
            <a:br>
              <a:rPr lang="en" sz="4800" dirty="0" smtClean="0">
                <a:solidFill>
                  <a:srgbClr val="F44336"/>
                </a:solidFill>
              </a:rPr>
            </a:br>
            <a:r>
              <a:rPr lang="en" sz="4800" dirty="0" smtClean="0"/>
              <a:t>DE PROCEDURE</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9</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660456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396063"/>
            <a:ext cx="7448446" cy="655150"/>
          </a:xfrm>
        </p:spPr>
        <p:txBody>
          <a:bodyPr/>
          <a:lstStyle/>
          <a:p>
            <a:r>
              <a:rPr lang="fr-FR" dirty="0" smtClean="0">
                <a:solidFill>
                  <a:srgbClr val="00BCD4"/>
                </a:solidFill>
              </a:rPr>
              <a:t>Autres règles </a:t>
            </a:r>
            <a:r>
              <a:rPr lang="fr-FR" dirty="0" smtClean="0"/>
              <a:t>de procédure</a:t>
            </a:r>
            <a:br>
              <a:rPr lang="fr-FR" dirty="0" smtClean="0"/>
            </a:br>
            <a:r>
              <a:rPr lang="fr-FR" sz="1800" dirty="0" smtClean="0"/>
              <a:t>Grande liberté laissée aux parties (compromis)</a:t>
            </a:r>
            <a:endParaRPr lang="fr-FR" dirty="0"/>
          </a:p>
        </p:txBody>
      </p:sp>
      <p:sp>
        <p:nvSpPr>
          <p:cNvPr id="3" name="Espace réservé du texte 2"/>
          <p:cNvSpPr>
            <a:spLocks noGrp="1"/>
          </p:cNvSpPr>
          <p:nvPr>
            <p:ph type="body" idx="1"/>
          </p:nvPr>
        </p:nvSpPr>
        <p:spPr>
          <a:xfrm>
            <a:off x="110836" y="1162050"/>
            <a:ext cx="8035637" cy="3390900"/>
          </a:xfrm>
        </p:spPr>
        <p:txBody>
          <a:bodyPr/>
          <a:lstStyle/>
          <a:p>
            <a:pPr>
              <a:buClr>
                <a:srgbClr val="F44336"/>
              </a:buClr>
            </a:pPr>
            <a:r>
              <a:rPr lang="fr-BE" sz="1800" b="1" dirty="0"/>
              <a:t>Lieu de l’arbitrage </a:t>
            </a:r>
            <a:r>
              <a:rPr lang="fr-BE" sz="1800" dirty="0"/>
              <a:t>: choix des parties, à défaut par l’arbitre (détermine juge compétent pour contrôle) </a:t>
            </a:r>
          </a:p>
          <a:p>
            <a:pPr>
              <a:buClr>
                <a:srgbClr val="F44336"/>
              </a:buClr>
            </a:pPr>
            <a:r>
              <a:rPr lang="fr-BE" sz="1800" b="1" dirty="0"/>
              <a:t>Langue</a:t>
            </a:r>
            <a:r>
              <a:rPr lang="fr-BE" sz="1800" dirty="0"/>
              <a:t> : idem (l’arbitre peut exiger des traductions de pièces)</a:t>
            </a:r>
          </a:p>
          <a:p>
            <a:pPr>
              <a:buClr>
                <a:srgbClr val="F44336"/>
              </a:buClr>
            </a:pPr>
            <a:r>
              <a:rPr lang="fr-BE" sz="1800" b="1" dirty="0"/>
              <a:t>Audience</a:t>
            </a:r>
            <a:r>
              <a:rPr lang="fr-BE" sz="1800" dirty="0"/>
              <a:t> : pas obligatoire, procédure écrite possible. Audience peut se tenir en dehors du lieu de l’arbitrage (ex. là où se trouve le véhicule)</a:t>
            </a:r>
          </a:p>
          <a:p>
            <a:pPr>
              <a:buClr>
                <a:srgbClr val="F44336"/>
              </a:buClr>
            </a:pPr>
            <a:r>
              <a:rPr lang="fr-BE" sz="1800" b="1" dirty="0"/>
              <a:t>Pas de défaut </a:t>
            </a:r>
            <a:r>
              <a:rPr lang="fr-BE" sz="1800" dirty="0"/>
              <a:t>: arbitrage peut se poursuivre en l’absence d’une partie (sauf empêchement légitime)</a:t>
            </a:r>
          </a:p>
          <a:p>
            <a:pPr>
              <a:buClr>
                <a:srgbClr val="F44336"/>
              </a:buClr>
            </a:pPr>
            <a:r>
              <a:rPr lang="fr-BE" sz="1800" b="1" dirty="0"/>
              <a:t>Échange des pièces et conclusions </a:t>
            </a:r>
            <a:r>
              <a:rPr lang="fr-BE" sz="1800" dirty="0"/>
              <a:t>: délais et modalités à fixer par les parties ou l’arbitre </a:t>
            </a:r>
            <a:r>
              <a:rPr lang="fr-BE" sz="1800" dirty="0" smtClean="0"/>
              <a:t/>
            </a:r>
            <a:br>
              <a:rPr lang="fr-BE" sz="1800" dirty="0" smtClean="0"/>
            </a:br>
            <a:endParaRPr lang="fr-BE" sz="800" dirty="0"/>
          </a:p>
          <a:p>
            <a:pPr marL="914400" lvl="2" indent="0">
              <a:buNone/>
            </a:pPr>
            <a:r>
              <a:rPr lang="fr-BE" sz="1400" dirty="0"/>
              <a:t>« </a:t>
            </a:r>
            <a:r>
              <a:rPr lang="fr-BE" sz="1400" i="1" dirty="0"/>
              <a:t>chaque partie peut </a:t>
            </a:r>
            <a:r>
              <a:rPr lang="fr-BE" sz="1400" b="1" i="1" dirty="0"/>
              <a:t>modifier</a:t>
            </a:r>
            <a:r>
              <a:rPr lang="fr-BE" sz="1400" i="1" dirty="0"/>
              <a:t> ou </a:t>
            </a:r>
            <a:r>
              <a:rPr lang="fr-BE" sz="1400" b="1" i="1" dirty="0"/>
              <a:t>compléter</a:t>
            </a:r>
            <a:r>
              <a:rPr lang="fr-BE" sz="1400" i="1" dirty="0"/>
              <a:t> sa demande ou sa défense au cours de la procédure arbitrale, à moins que le tribunal arbitral considère ne pas devoir autoriser un tel amendement, notamment en raison du </a:t>
            </a:r>
            <a:r>
              <a:rPr lang="fr-BE" sz="1400" b="1" i="1" dirty="0"/>
              <a:t>retard</a:t>
            </a:r>
            <a:r>
              <a:rPr lang="fr-BE" sz="1400" i="1" dirty="0"/>
              <a:t> avec lequel il est formulé</a:t>
            </a:r>
            <a:r>
              <a:rPr lang="fr-BE" sz="1400" b="1" dirty="0"/>
              <a:t> »</a:t>
            </a:r>
            <a:endParaRPr lang="fr-BE" sz="1400" dirty="0"/>
          </a:p>
          <a:p>
            <a:endParaRPr lang="fr-FR" sz="1800" dirty="0"/>
          </a:p>
        </p:txBody>
      </p:sp>
    </p:spTree>
    <p:extLst>
      <p:ext uri="{BB962C8B-B14F-4D97-AF65-F5344CB8AC3E}">
        <p14:creationId xmlns:p14="http://schemas.microsoft.com/office/powerpoint/2010/main" val="25504348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28729" y="787478"/>
            <a:ext cx="7448446" cy="2150985"/>
          </a:xfrm>
        </p:spPr>
        <p:txBody>
          <a:bodyPr/>
          <a:lstStyle/>
          <a:p>
            <a:pPr marL="0" indent="0">
              <a:buNone/>
            </a:pPr>
            <a:r>
              <a:rPr lang="fr-BE" i="1" dirty="0">
                <a:latin typeface="Karla" panose="020B0604020202020204" charset="0"/>
                <a:ea typeface="Karla" panose="020B0604020202020204" charset="0"/>
                <a:cs typeface="Calibri" panose="020F0502020204030204" pitchFamily="34" charset="0"/>
              </a:rPr>
              <a:t>Processus par lequel les parties confient à un tiers </a:t>
            </a:r>
            <a:r>
              <a:rPr lang="fr-BE" b="1" i="1" dirty="0">
                <a:latin typeface="Karla" panose="020B0604020202020204" charset="0"/>
                <a:ea typeface="Karla" panose="020B0604020202020204" charset="0"/>
                <a:cs typeface="Calibri" panose="020F0502020204030204" pitchFamily="34" charset="0"/>
              </a:rPr>
              <a:t>impartial</a:t>
            </a:r>
            <a:r>
              <a:rPr lang="fr-BE" i="1" dirty="0">
                <a:latin typeface="Karla" panose="020B0604020202020204" charset="0"/>
                <a:ea typeface="Karla" panose="020B0604020202020204" charset="0"/>
                <a:cs typeface="Calibri" panose="020F0502020204030204" pitchFamily="34" charset="0"/>
              </a:rPr>
              <a:t> et </a:t>
            </a:r>
            <a:r>
              <a:rPr lang="fr-BE" b="1" i="1" dirty="0">
                <a:solidFill>
                  <a:srgbClr val="00BCD4"/>
                </a:solidFill>
                <a:latin typeface="Karla" panose="020B0604020202020204" charset="0"/>
                <a:ea typeface="Karla" panose="020B0604020202020204" charset="0"/>
                <a:cs typeface="Calibri" panose="020F0502020204030204" pitchFamily="34" charset="0"/>
              </a:rPr>
              <a:t>indépendant</a:t>
            </a:r>
            <a:r>
              <a:rPr lang="fr-BE" i="1" dirty="0">
                <a:latin typeface="Karla" panose="020B0604020202020204" charset="0"/>
                <a:ea typeface="Karla" panose="020B0604020202020204" charset="0"/>
                <a:cs typeface="Calibri" panose="020F0502020204030204" pitchFamily="34" charset="0"/>
              </a:rPr>
              <a:t> le soin de trancher leur litige par une sentence</a:t>
            </a:r>
            <a:r>
              <a:rPr lang="fr-BE" i="1" dirty="0" smtClean="0">
                <a:latin typeface="Karla" panose="020B0604020202020204" charset="0"/>
                <a:ea typeface="Karla" panose="020B0604020202020204" charset="0"/>
                <a:cs typeface="Calibri" panose="020F0502020204030204" pitchFamily="34" charset="0"/>
              </a:rPr>
              <a:t>.</a:t>
            </a:r>
          </a:p>
          <a:p>
            <a:pPr marL="0" indent="0">
              <a:buNone/>
            </a:pPr>
            <a:endParaRPr lang="fr-BE" i="1" dirty="0">
              <a:latin typeface="Karla" panose="020B0604020202020204" charset="0"/>
              <a:ea typeface="Karla" panose="020B0604020202020204" charset="0"/>
              <a:cs typeface="Calibri" panose="020F0502020204030204" pitchFamily="34" charset="0"/>
            </a:endParaRPr>
          </a:p>
          <a:p>
            <a:pPr marL="0" indent="0">
              <a:buNone/>
            </a:pPr>
            <a:r>
              <a:rPr lang="fr-BE" i="1" dirty="0">
                <a:latin typeface="Karla" panose="020B0604020202020204" charset="0"/>
                <a:ea typeface="Karla" panose="020B0604020202020204" charset="0"/>
                <a:cs typeface="Calibri" panose="020F0502020204030204" pitchFamily="34" charset="0"/>
              </a:rPr>
              <a:t>D’origine </a:t>
            </a:r>
            <a:r>
              <a:rPr lang="fr-BE" b="1" i="1" dirty="0">
                <a:solidFill>
                  <a:srgbClr val="00BCD4"/>
                </a:solidFill>
                <a:latin typeface="Karla" panose="020B0604020202020204" charset="0"/>
                <a:ea typeface="Karla" panose="020B0604020202020204" charset="0"/>
                <a:cs typeface="Calibri" panose="020F0502020204030204" pitchFamily="34" charset="0"/>
              </a:rPr>
              <a:t>conventionnelle</a:t>
            </a:r>
            <a:r>
              <a:rPr lang="fr-BE" i="1" dirty="0">
                <a:latin typeface="Karla" panose="020B0604020202020204" charset="0"/>
                <a:ea typeface="Karla" panose="020B0604020202020204" charset="0"/>
                <a:cs typeface="Calibri" panose="020F0502020204030204" pitchFamily="34" charset="0"/>
              </a:rPr>
              <a:t>, l’arbitrage a une finalité </a:t>
            </a:r>
            <a:r>
              <a:rPr lang="fr-BE" b="1" i="1" dirty="0">
                <a:solidFill>
                  <a:srgbClr val="00BCD4"/>
                </a:solidFill>
                <a:latin typeface="Karla" panose="020B0604020202020204" charset="0"/>
                <a:ea typeface="Karla" panose="020B0604020202020204" charset="0"/>
                <a:cs typeface="Calibri" panose="020F0502020204030204" pitchFamily="34" charset="0"/>
              </a:rPr>
              <a:t>juridictionnelle</a:t>
            </a:r>
            <a:r>
              <a:rPr lang="fr-BE" i="1" dirty="0">
                <a:latin typeface="Karla" panose="020B0604020202020204" charset="0"/>
                <a:ea typeface="Karla" panose="020B0604020202020204" charset="0"/>
                <a:cs typeface="Calibri" panose="020F0502020204030204" pitchFamily="34" charset="0"/>
              </a:rPr>
              <a:t>, la sentence étant dotée de l’autorité de la chose jugée</a:t>
            </a:r>
            <a:r>
              <a:rPr lang="fr-BE" i="1" dirty="0" smtClean="0">
                <a:latin typeface="Karla" panose="020B0604020202020204" charset="0"/>
                <a:ea typeface="Karla" panose="020B0604020202020204" charset="0"/>
                <a:cs typeface="Calibri" panose="020F0502020204030204" pitchFamily="34" charset="0"/>
              </a:rPr>
              <a:t>.</a:t>
            </a:r>
            <a:endParaRPr lang="fr-BE" i="1" dirty="0">
              <a:latin typeface="Karla" panose="020B0604020202020204" charset="0"/>
              <a:ea typeface="Karla" panose="020B0604020202020204" charset="0"/>
              <a:cs typeface="Calibri" panose="020F0502020204030204" pitchFamily="34" charset="0"/>
            </a:endParaRPr>
          </a:p>
        </p:txBody>
      </p:sp>
      <p:grpSp>
        <p:nvGrpSpPr>
          <p:cNvPr id="3" name="Shape 522"/>
          <p:cNvGrpSpPr/>
          <p:nvPr/>
        </p:nvGrpSpPr>
        <p:grpSpPr>
          <a:xfrm>
            <a:off x="628229" y="3541495"/>
            <a:ext cx="359272" cy="376691"/>
            <a:chOff x="5961125" y="1623900"/>
            <a:chExt cx="427450" cy="448175"/>
          </a:xfrm>
        </p:grpSpPr>
        <p:sp>
          <p:nvSpPr>
            <p:cNvPr id="4" name="Shape 523"/>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524"/>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525"/>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526"/>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527"/>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528"/>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529"/>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 name="ZoneTexte 10"/>
          <p:cNvSpPr txBox="1"/>
          <p:nvPr/>
        </p:nvSpPr>
        <p:spPr>
          <a:xfrm>
            <a:off x="1262185" y="3348919"/>
            <a:ext cx="6548315" cy="892552"/>
          </a:xfrm>
          <a:prstGeom prst="rect">
            <a:avLst/>
          </a:prstGeom>
          <a:noFill/>
        </p:spPr>
        <p:txBody>
          <a:bodyPr wrap="square" rtlCol="0">
            <a:spAutoFit/>
          </a:bodyPr>
          <a:lstStyle/>
          <a:p>
            <a:pPr marL="342900" indent="-342900">
              <a:buClr>
                <a:srgbClr val="F44336"/>
              </a:buClr>
              <a:buSzPct val="50000"/>
              <a:buFont typeface="Karla" panose="020B0604020202020204" charset="0"/>
              <a:buChar char="►"/>
            </a:pPr>
            <a:r>
              <a:rPr lang="fr-FR" sz="2000" dirty="0" smtClean="0">
                <a:solidFill>
                  <a:srgbClr val="666666"/>
                </a:solidFill>
                <a:latin typeface="Karla" panose="020B0604020202020204" charset="0"/>
                <a:ea typeface="Karla" panose="020B0604020202020204" charset="0"/>
                <a:cs typeface="Calibri" panose="020F0502020204030204" pitchFamily="34" charset="0"/>
              </a:rPr>
              <a:t>Contrat organisant une forme de « justice privée »</a:t>
            </a:r>
            <a:br>
              <a:rPr lang="fr-FR" sz="2000" dirty="0" smtClean="0">
                <a:solidFill>
                  <a:srgbClr val="666666"/>
                </a:solidFill>
                <a:latin typeface="Karla" panose="020B0604020202020204" charset="0"/>
                <a:ea typeface="Karla" panose="020B0604020202020204" charset="0"/>
                <a:cs typeface="Calibri" panose="020F0502020204030204" pitchFamily="34" charset="0"/>
              </a:rPr>
            </a:br>
            <a:endParaRPr lang="fr-FR" sz="1100" dirty="0" smtClean="0">
              <a:solidFill>
                <a:srgbClr val="666666"/>
              </a:solidFill>
              <a:latin typeface="Karla" panose="020B0604020202020204" charset="0"/>
              <a:ea typeface="Karla" panose="020B0604020202020204" charset="0"/>
              <a:cs typeface="Calibri" panose="020F0502020204030204" pitchFamily="34" charset="0"/>
            </a:endParaRPr>
          </a:p>
          <a:p>
            <a:pPr marL="342900" indent="-342900">
              <a:buClr>
                <a:srgbClr val="F44336"/>
              </a:buClr>
              <a:buSzPct val="50000"/>
              <a:buFont typeface="Karla" panose="020B0604020202020204" charset="0"/>
              <a:buChar char="►"/>
            </a:pPr>
            <a:r>
              <a:rPr lang="fr-FR" sz="2000" dirty="0" smtClean="0">
                <a:solidFill>
                  <a:srgbClr val="666666"/>
                </a:solidFill>
                <a:latin typeface="Karla" panose="020B0604020202020204" charset="0"/>
                <a:ea typeface="Karla" panose="020B0604020202020204" charset="0"/>
                <a:cs typeface="Calibri" panose="020F0502020204030204" pitchFamily="34" charset="0"/>
              </a:rPr>
              <a:t>Exception au monopole de l’état</a:t>
            </a:r>
            <a:endParaRPr lang="fr-FR" sz="2000" dirty="0">
              <a:solidFill>
                <a:srgbClr val="666666"/>
              </a:solidFill>
              <a:latin typeface="Karla" panose="020B0604020202020204" charset="0"/>
              <a:ea typeface="Karla" panose="020B0604020202020204" charset="0"/>
              <a:cs typeface="Calibri" panose="020F0502020204030204" pitchFamily="34" charset="0"/>
            </a:endParaRPr>
          </a:p>
        </p:txBody>
      </p:sp>
    </p:spTree>
    <p:extLst>
      <p:ext uri="{BB962C8B-B14F-4D97-AF65-F5344CB8AC3E}">
        <p14:creationId xmlns:p14="http://schemas.microsoft.com/office/powerpoint/2010/main" val="3549179931"/>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POUVOIRS ET COMPÉTENCES</a:t>
            </a:r>
            <a:br>
              <a:rPr lang="en" sz="4800" dirty="0" smtClean="0">
                <a:solidFill>
                  <a:srgbClr val="F44336"/>
                </a:solidFill>
              </a:rPr>
            </a:br>
            <a:r>
              <a:rPr lang="en" sz="4800" dirty="0" smtClean="0"/>
              <a:t>DE L’ARBITRE</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10</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778697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CD4"/>
                </a:solidFill>
              </a:rPr>
              <a:t>Pouvoirs</a:t>
            </a:r>
            <a:r>
              <a:rPr lang="fr-FR" dirty="0" smtClean="0"/>
              <a:t> et </a:t>
            </a:r>
            <a:r>
              <a:rPr lang="fr-FR" dirty="0" smtClean="0">
                <a:solidFill>
                  <a:srgbClr val="00BCD4"/>
                </a:solidFill>
              </a:rPr>
              <a:t>compétences</a:t>
            </a:r>
            <a:r>
              <a:rPr lang="fr-FR" dirty="0" smtClean="0"/>
              <a:t> de l’arbitre</a:t>
            </a:r>
            <a:endParaRPr lang="fr-FR" dirty="0"/>
          </a:p>
        </p:txBody>
      </p:sp>
      <p:sp>
        <p:nvSpPr>
          <p:cNvPr id="3" name="Espace réservé du texte 2"/>
          <p:cNvSpPr>
            <a:spLocks noGrp="1"/>
          </p:cNvSpPr>
          <p:nvPr>
            <p:ph type="body" idx="1"/>
          </p:nvPr>
        </p:nvSpPr>
        <p:spPr>
          <a:xfrm>
            <a:off x="175491" y="1323827"/>
            <a:ext cx="7970982" cy="3109050"/>
          </a:xfrm>
        </p:spPr>
        <p:txBody>
          <a:bodyPr/>
          <a:lstStyle/>
          <a:p>
            <a:pPr>
              <a:buClr>
                <a:srgbClr val="F44336"/>
              </a:buClr>
            </a:pPr>
            <a:r>
              <a:rPr lang="fr-BE" sz="1800" dirty="0"/>
              <a:t>Juge librement admissibilité des preuves</a:t>
            </a:r>
          </a:p>
          <a:p>
            <a:pPr>
              <a:buClr>
                <a:srgbClr val="F44336"/>
              </a:buClr>
            </a:pPr>
            <a:r>
              <a:rPr lang="fr-BE" sz="1800" dirty="0"/>
              <a:t>Trancher demande de vérification d’écriture – fausseté de document (pas du pénal mais ok de considérer comme faux)</a:t>
            </a:r>
          </a:p>
          <a:p>
            <a:pPr>
              <a:buClr>
                <a:srgbClr val="F44336"/>
              </a:buClr>
            </a:pPr>
            <a:r>
              <a:rPr lang="fr-BE" sz="1800"/>
              <a:t>Mesures </a:t>
            </a:r>
            <a:r>
              <a:rPr lang="fr-BE" sz="1800" smtClean="0"/>
              <a:t>d’instruction </a:t>
            </a:r>
            <a:r>
              <a:rPr lang="fr-BE" sz="1800" dirty="0"/>
              <a:t>: expertise (rare), production de documents, audition de témoins, …</a:t>
            </a:r>
          </a:p>
          <a:p>
            <a:pPr>
              <a:buClr>
                <a:srgbClr val="F44336"/>
              </a:buClr>
            </a:pPr>
            <a:r>
              <a:rPr lang="fr-BE" sz="1800" dirty="0"/>
              <a:t>E</a:t>
            </a:r>
            <a:r>
              <a:rPr lang="fr-BE" sz="1800" dirty="0" smtClean="0"/>
              <a:t>ntendre </a:t>
            </a:r>
            <a:r>
              <a:rPr lang="fr-BE" sz="1800" dirty="0"/>
              <a:t>toute personne (pas de prestation de serment</a:t>
            </a:r>
            <a:r>
              <a:rPr lang="fr-BE" sz="1800" dirty="0" smtClean="0"/>
              <a:t>)</a:t>
            </a:r>
          </a:p>
          <a:p>
            <a:endParaRPr lang="fr-BE" sz="600" dirty="0"/>
          </a:p>
          <a:p>
            <a:pPr marL="914400" lvl="2" indent="0">
              <a:buNone/>
            </a:pPr>
            <a:r>
              <a:rPr lang="fr-BE" sz="1600" dirty="0"/>
              <a:t>Recours au témoignage plus fréquent qu’en justice (car moins lourd – ex. se rendre dans des garages ou de vendeurs d’occasion)</a:t>
            </a:r>
          </a:p>
          <a:p>
            <a:pPr>
              <a:buClr>
                <a:srgbClr val="F44336"/>
              </a:buClr>
            </a:pPr>
            <a:r>
              <a:rPr lang="fr-BE" sz="1800" dirty="0"/>
              <a:t>Peut demander assistance tribunal par exemple obliger audition témoin</a:t>
            </a:r>
          </a:p>
          <a:p>
            <a:endParaRPr lang="fr-FR" sz="1800" dirty="0"/>
          </a:p>
        </p:txBody>
      </p:sp>
    </p:spTree>
    <p:extLst>
      <p:ext uri="{BB962C8B-B14F-4D97-AF65-F5344CB8AC3E}">
        <p14:creationId xmlns:p14="http://schemas.microsoft.com/office/powerpoint/2010/main" val="2075743612"/>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LA SENTENCE</a:t>
            </a:r>
            <a:br>
              <a:rPr lang="en" sz="4800" dirty="0" smtClean="0">
                <a:solidFill>
                  <a:srgbClr val="F44336"/>
                </a:solidFill>
              </a:rPr>
            </a:br>
            <a:r>
              <a:rPr lang="en" sz="4800" dirty="0" smtClean="0"/>
              <a:t>ARBITRALE</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11</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3140083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smtClean="0">
                <a:solidFill>
                  <a:srgbClr val="00BCD4"/>
                </a:solidFill>
              </a:rPr>
              <a:t>sentence</a:t>
            </a:r>
            <a:r>
              <a:rPr lang="fr-FR" dirty="0" smtClean="0"/>
              <a:t> arbitrale</a:t>
            </a:r>
            <a:endParaRPr lang="fr-FR" dirty="0"/>
          </a:p>
        </p:txBody>
      </p:sp>
      <p:sp>
        <p:nvSpPr>
          <p:cNvPr id="3" name="Espace réservé du texte 2"/>
          <p:cNvSpPr>
            <a:spLocks noGrp="1"/>
          </p:cNvSpPr>
          <p:nvPr>
            <p:ph type="body" idx="1"/>
          </p:nvPr>
        </p:nvSpPr>
        <p:spPr/>
        <p:txBody>
          <a:bodyPr/>
          <a:lstStyle/>
          <a:p>
            <a:pPr>
              <a:buClr>
                <a:srgbClr val="F44336"/>
              </a:buClr>
            </a:pPr>
            <a:r>
              <a:rPr lang="fr-BE" dirty="0"/>
              <a:t>L’arbitre tranche selon les </a:t>
            </a:r>
            <a:r>
              <a:rPr lang="fr-BE" b="1" dirty="0">
                <a:solidFill>
                  <a:srgbClr val="00BCD4"/>
                </a:solidFill>
              </a:rPr>
              <a:t>règles de droit </a:t>
            </a:r>
            <a:r>
              <a:rPr lang="fr-BE" dirty="0"/>
              <a:t>choisies par les parties ou, à défaut, celles qu'il juge les plus appropriées.</a:t>
            </a:r>
          </a:p>
          <a:p>
            <a:pPr>
              <a:buClr>
                <a:srgbClr val="F44336"/>
              </a:buClr>
            </a:pPr>
            <a:r>
              <a:rPr lang="fr-BE" dirty="0"/>
              <a:t>L’arbitre statue en qualité </a:t>
            </a:r>
            <a:r>
              <a:rPr lang="fr-BE" dirty="0">
                <a:solidFill>
                  <a:srgbClr val="00BCD4"/>
                </a:solidFill>
              </a:rPr>
              <a:t>d'</a:t>
            </a:r>
            <a:r>
              <a:rPr lang="fr-BE" b="1" dirty="0">
                <a:solidFill>
                  <a:srgbClr val="00BCD4"/>
                </a:solidFill>
              </a:rPr>
              <a:t>amiable compositeur </a:t>
            </a:r>
            <a:r>
              <a:rPr lang="fr-BE" dirty="0"/>
              <a:t>uniquement si les parties l'y ont expressément autorisé. </a:t>
            </a:r>
          </a:p>
          <a:p>
            <a:pPr>
              <a:buClr>
                <a:srgbClr val="F44336"/>
              </a:buClr>
            </a:pPr>
            <a:r>
              <a:rPr lang="fr-BE" dirty="0"/>
              <a:t>Si, durant l’arbitrage, un </a:t>
            </a:r>
            <a:r>
              <a:rPr lang="fr-BE" b="1" dirty="0">
                <a:solidFill>
                  <a:srgbClr val="00BCD4"/>
                </a:solidFill>
              </a:rPr>
              <a:t>accord</a:t>
            </a:r>
            <a:r>
              <a:rPr lang="fr-BE" dirty="0"/>
              <a:t> est trouvé entre les parties, l’arbitre met </a:t>
            </a:r>
            <a:r>
              <a:rPr lang="fr-BE" b="1" dirty="0">
                <a:solidFill>
                  <a:srgbClr val="00BCD4"/>
                </a:solidFill>
              </a:rPr>
              <a:t>fin à la procédure </a:t>
            </a:r>
            <a:r>
              <a:rPr lang="fr-BE" dirty="0"/>
              <a:t>et, si les parties lui en font la demande, constate par une </a:t>
            </a:r>
            <a:r>
              <a:rPr lang="fr-BE" b="1" dirty="0">
                <a:solidFill>
                  <a:srgbClr val="00BCD4"/>
                </a:solidFill>
              </a:rPr>
              <a:t>sentence l'accord </a:t>
            </a:r>
            <a:r>
              <a:rPr lang="fr-BE" dirty="0"/>
              <a:t>des parties</a:t>
            </a:r>
          </a:p>
          <a:p>
            <a:endParaRPr lang="fr-FR" dirty="0"/>
          </a:p>
        </p:txBody>
      </p:sp>
    </p:spTree>
    <p:extLst>
      <p:ext uri="{BB962C8B-B14F-4D97-AF65-F5344CB8AC3E}">
        <p14:creationId xmlns:p14="http://schemas.microsoft.com/office/powerpoint/2010/main" val="2407255005"/>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433009"/>
            <a:ext cx="7448446" cy="655150"/>
          </a:xfrm>
        </p:spPr>
        <p:txBody>
          <a:bodyPr/>
          <a:lstStyle/>
          <a:p>
            <a:r>
              <a:rPr lang="fr-FR" dirty="0" smtClean="0">
                <a:solidFill>
                  <a:srgbClr val="00BCD4"/>
                </a:solidFill>
              </a:rPr>
              <a:t>Amiable compositeur</a:t>
            </a:r>
            <a:endParaRPr lang="fr-FR" dirty="0">
              <a:solidFill>
                <a:srgbClr val="00BCD4"/>
              </a:solidFill>
            </a:endParaRPr>
          </a:p>
        </p:txBody>
      </p:sp>
      <p:sp>
        <p:nvSpPr>
          <p:cNvPr id="3" name="Espace réservé du texte 2"/>
          <p:cNvSpPr>
            <a:spLocks noGrp="1"/>
          </p:cNvSpPr>
          <p:nvPr>
            <p:ph type="body" idx="1"/>
          </p:nvPr>
        </p:nvSpPr>
        <p:spPr>
          <a:xfrm>
            <a:off x="428729" y="1305355"/>
            <a:ext cx="7448446" cy="3109050"/>
          </a:xfrm>
        </p:spPr>
        <p:txBody>
          <a:bodyPr/>
          <a:lstStyle/>
          <a:p>
            <a:pPr marL="0" indent="0">
              <a:buNone/>
            </a:pPr>
            <a:r>
              <a:rPr lang="fr-BE" sz="1800" b="1" dirty="0">
                <a:solidFill>
                  <a:srgbClr val="00BCD4"/>
                </a:solidFill>
              </a:rPr>
              <a:t>L’amiable composition </a:t>
            </a:r>
            <a:r>
              <a:rPr lang="fr-BE" sz="1800" dirty="0"/>
              <a:t>est la clause par laquelle les parties dispensent les arbitres de faire application de la </a:t>
            </a:r>
            <a:r>
              <a:rPr lang="fr-BE" sz="1800" b="1" dirty="0">
                <a:solidFill>
                  <a:srgbClr val="00BCD4"/>
                </a:solidFill>
              </a:rPr>
              <a:t>règle de droit </a:t>
            </a:r>
            <a:r>
              <a:rPr lang="fr-BE" sz="1800" dirty="0"/>
              <a:t>en leur conférant le pouvoir de statuer en </a:t>
            </a:r>
            <a:r>
              <a:rPr lang="fr-BE" sz="1800" b="1" dirty="0" smtClean="0">
                <a:solidFill>
                  <a:srgbClr val="00BCD4"/>
                </a:solidFill>
              </a:rPr>
              <a:t>équité</a:t>
            </a:r>
            <a:r>
              <a:rPr lang="fr-BE" sz="1800" dirty="0" smtClean="0"/>
              <a:t>.</a:t>
            </a:r>
          </a:p>
          <a:p>
            <a:pPr marL="285750" indent="-285750">
              <a:buClr>
                <a:srgbClr val="F44336"/>
              </a:buClr>
            </a:pPr>
            <a:r>
              <a:rPr lang="fr-BE" sz="1800" dirty="0" smtClean="0"/>
              <a:t>atténue </a:t>
            </a:r>
            <a:r>
              <a:rPr lang="fr-BE" sz="1800" dirty="0"/>
              <a:t>la portée de la loi en fonction des circonstances particulières</a:t>
            </a:r>
          </a:p>
          <a:p>
            <a:pPr marL="285750" indent="-285750">
              <a:buClr>
                <a:srgbClr val="F44336"/>
              </a:buClr>
            </a:pPr>
            <a:r>
              <a:rPr lang="fr-BE" sz="1800" dirty="0"/>
              <a:t>modération raisonnable dans l'application du droit</a:t>
            </a:r>
          </a:p>
          <a:p>
            <a:pPr marL="0" indent="0">
              <a:buNone/>
            </a:pPr>
            <a:endParaRPr lang="fr-BE" sz="1800" dirty="0"/>
          </a:p>
          <a:p>
            <a:pPr marL="0" indent="0">
              <a:buNone/>
            </a:pPr>
            <a:r>
              <a:rPr lang="fr-BE" sz="1800" dirty="0" smtClean="0">
                <a:solidFill>
                  <a:srgbClr val="F44336"/>
                </a:solidFill>
                <a:sym typeface="Wingdings" panose="05000000000000000000" pitchFamily="2" charset="2"/>
              </a:rPr>
              <a:t></a:t>
            </a:r>
            <a:r>
              <a:rPr lang="fr-BE" sz="1800" dirty="0" smtClean="0">
                <a:sym typeface="Wingdings" panose="05000000000000000000" pitchFamily="2" charset="2"/>
              </a:rPr>
              <a:t> </a:t>
            </a:r>
            <a:r>
              <a:rPr lang="fr-BE" sz="1800" dirty="0" smtClean="0"/>
              <a:t>On </a:t>
            </a:r>
            <a:r>
              <a:rPr lang="fr-BE" sz="1800" dirty="0"/>
              <a:t>recherche moins l'application stricte des règles de droit qu’une </a:t>
            </a:r>
            <a:r>
              <a:rPr lang="fr-BE" sz="1800" b="1" dirty="0">
                <a:solidFill>
                  <a:srgbClr val="00BCD4"/>
                </a:solidFill>
              </a:rPr>
              <a:t>solution équilibré</a:t>
            </a:r>
            <a:r>
              <a:rPr lang="fr-BE" sz="1800" dirty="0"/>
              <a:t>. </a:t>
            </a:r>
          </a:p>
          <a:p>
            <a:endParaRPr lang="fr-FR" sz="1800" dirty="0"/>
          </a:p>
        </p:txBody>
      </p:sp>
    </p:spTree>
    <p:extLst>
      <p:ext uri="{BB962C8B-B14F-4D97-AF65-F5344CB8AC3E}">
        <p14:creationId xmlns:p14="http://schemas.microsoft.com/office/powerpoint/2010/main" val="2871614179"/>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147246"/>
            <a:ext cx="7448446" cy="655150"/>
          </a:xfrm>
        </p:spPr>
        <p:txBody>
          <a:bodyPr/>
          <a:lstStyle/>
          <a:p>
            <a:r>
              <a:rPr lang="fr-FR" dirty="0" smtClean="0"/>
              <a:t>La </a:t>
            </a:r>
            <a:r>
              <a:rPr lang="fr-FR" dirty="0" smtClean="0">
                <a:solidFill>
                  <a:srgbClr val="00BCD4"/>
                </a:solidFill>
              </a:rPr>
              <a:t>sentence</a:t>
            </a:r>
            <a:r>
              <a:rPr lang="fr-FR" dirty="0" smtClean="0"/>
              <a:t> arbitrale</a:t>
            </a:r>
            <a:endParaRPr lang="fr-FR" dirty="0"/>
          </a:p>
        </p:txBody>
      </p:sp>
      <p:sp>
        <p:nvSpPr>
          <p:cNvPr id="3" name="Espace réservé du texte 2"/>
          <p:cNvSpPr>
            <a:spLocks noGrp="1"/>
          </p:cNvSpPr>
          <p:nvPr>
            <p:ph type="body" idx="1"/>
          </p:nvPr>
        </p:nvSpPr>
        <p:spPr>
          <a:xfrm>
            <a:off x="203200" y="884712"/>
            <a:ext cx="8100291" cy="3109050"/>
          </a:xfrm>
        </p:spPr>
        <p:txBody>
          <a:bodyPr/>
          <a:lstStyle/>
          <a:p>
            <a:pPr>
              <a:buClr>
                <a:srgbClr val="F44336"/>
              </a:buClr>
            </a:pPr>
            <a:r>
              <a:rPr lang="fr-BE" dirty="0"/>
              <a:t>La sentence arbitrale est rendue </a:t>
            </a:r>
            <a:r>
              <a:rPr lang="fr-BE" b="1" dirty="0">
                <a:solidFill>
                  <a:srgbClr val="00BCD4"/>
                </a:solidFill>
              </a:rPr>
              <a:t>par écrit </a:t>
            </a:r>
            <a:r>
              <a:rPr lang="fr-BE" dirty="0"/>
              <a:t>et </a:t>
            </a:r>
            <a:r>
              <a:rPr lang="fr-BE" b="1" dirty="0">
                <a:solidFill>
                  <a:srgbClr val="00BCD4"/>
                </a:solidFill>
              </a:rPr>
              <a:t>signée</a:t>
            </a:r>
            <a:r>
              <a:rPr lang="fr-BE" dirty="0"/>
              <a:t> par l'arbitre. </a:t>
            </a:r>
          </a:p>
          <a:p>
            <a:pPr>
              <a:buClr>
                <a:srgbClr val="F44336"/>
              </a:buClr>
            </a:pPr>
            <a:r>
              <a:rPr lang="fr-BE" dirty="0"/>
              <a:t>La sentence arbitrale est </a:t>
            </a:r>
            <a:r>
              <a:rPr lang="fr-BE" b="1" dirty="0">
                <a:solidFill>
                  <a:srgbClr val="00BCD4"/>
                </a:solidFill>
              </a:rPr>
              <a:t>motivée</a:t>
            </a:r>
            <a:r>
              <a:rPr lang="fr-BE" dirty="0"/>
              <a:t>.</a:t>
            </a:r>
          </a:p>
          <a:p>
            <a:pPr>
              <a:buClr>
                <a:srgbClr val="F44336"/>
              </a:buClr>
            </a:pPr>
            <a:r>
              <a:rPr lang="fr-BE" dirty="0"/>
              <a:t>La sentence comprend notamment, outre le </a:t>
            </a:r>
            <a:r>
              <a:rPr lang="fr-BE" b="1" dirty="0">
                <a:solidFill>
                  <a:srgbClr val="00BCD4"/>
                </a:solidFill>
              </a:rPr>
              <a:t>dispositif</a:t>
            </a:r>
            <a:r>
              <a:rPr lang="fr-BE" dirty="0"/>
              <a:t>, les mentions suivantes </a:t>
            </a:r>
            <a:r>
              <a:rPr lang="fr-BE" dirty="0" smtClean="0"/>
              <a:t>:</a:t>
            </a:r>
            <a:br>
              <a:rPr lang="fr-BE" dirty="0" smtClean="0"/>
            </a:br>
            <a:endParaRPr lang="fr-BE" sz="700" dirty="0"/>
          </a:p>
          <a:p>
            <a:pPr lvl="1"/>
            <a:r>
              <a:rPr lang="fr-BE" sz="1800" dirty="0"/>
              <a:t>les noms et domiciles </a:t>
            </a:r>
            <a:r>
              <a:rPr lang="fr-BE" sz="1800" dirty="0" smtClean="0"/>
              <a:t>de l’arbitre;</a:t>
            </a:r>
            <a:endParaRPr lang="fr-BE" sz="1800" dirty="0"/>
          </a:p>
          <a:p>
            <a:pPr lvl="1"/>
            <a:r>
              <a:rPr lang="fr-BE" sz="1800" dirty="0"/>
              <a:t>les noms et domiciles des parties;</a:t>
            </a:r>
          </a:p>
          <a:p>
            <a:pPr lvl="1"/>
            <a:r>
              <a:rPr lang="fr-BE" sz="1800" dirty="0"/>
              <a:t>l'objet du litige;</a:t>
            </a:r>
          </a:p>
          <a:p>
            <a:pPr lvl="1"/>
            <a:r>
              <a:rPr lang="fr-BE" sz="1800" dirty="0"/>
              <a:t>la date à laquelle la sentence est rendue;</a:t>
            </a:r>
          </a:p>
          <a:p>
            <a:pPr lvl="1"/>
            <a:r>
              <a:rPr lang="fr-BE" sz="1800" dirty="0"/>
              <a:t>le lieu de l'arbitrage</a:t>
            </a:r>
          </a:p>
          <a:p>
            <a:pPr>
              <a:buClr>
                <a:srgbClr val="F44336"/>
              </a:buClr>
            </a:pPr>
            <a:r>
              <a:rPr lang="fr-BE" dirty="0" smtClean="0"/>
              <a:t>Liquidation des </a:t>
            </a:r>
            <a:r>
              <a:rPr lang="fr-BE" b="1" dirty="0" smtClean="0">
                <a:solidFill>
                  <a:srgbClr val="00BCD4"/>
                </a:solidFill>
              </a:rPr>
              <a:t>frais</a:t>
            </a:r>
          </a:p>
          <a:p>
            <a:pPr>
              <a:buClr>
                <a:srgbClr val="F44336"/>
              </a:buClr>
            </a:pPr>
            <a:r>
              <a:rPr lang="fr-BE" b="1" dirty="0" smtClean="0">
                <a:solidFill>
                  <a:srgbClr val="00BCD4"/>
                </a:solidFill>
              </a:rPr>
              <a:t>Délai</a:t>
            </a:r>
            <a:r>
              <a:rPr lang="fr-BE" dirty="0" smtClean="0">
                <a:solidFill>
                  <a:srgbClr val="00BCD4"/>
                </a:solidFill>
              </a:rPr>
              <a:t> </a:t>
            </a:r>
            <a:r>
              <a:rPr lang="fr-BE" dirty="0" smtClean="0"/>
              <a:t>du dépôt/communication </a:t>
            </a:r>
            <a:r>
              <a:rPr lang="fr-BE" dirty="0"/>
              <a:t>de la sentence </a:t>
            </a:r>
          </a:p>
          <a:p>
            <a:endParaRPr lang="fr-FR" dirty="0"/>
          </a:p>
        </p:txBody>
      </p:sp>
    </p:spTree>
    <p:extLst>
      <p:ext uri="{BB962C8B-B14F-4D97-AF65-F5344CB8AC3E}">
        <p14:creationId xmlns:p14="http://schemas.microsoft.com/office/powerpoint/2010/main" val="1090571909"/>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377591"/>
            <a:ext cx="7448446" cy="655150"/>
          </a:xfrm>
        </p:spPr>
        <p:txBody>
          <a:bodyPr/>
          <a:lstStyle/>
          <a:p>
            <a:r>
              <a:rPr lang="fr-BE" dirty="0">
                <a:solidFill>
                  <a:srgbClr val="00BCD4"/>
                </a:solidFill>
              </a:rPr>
              <a:t>Motivation</a:t>
            </a:r>
            <a:r>
              <a:rPr lang="fr-BE" dirty="0"/>
              <a:t> et </a:t>
            </a:r>
            <a:r>
              <a:rPr lang="fr-BE" dirty="0">
                <a:solidFill>
                  <a:srgbClr val="00BCD4"/>
                </a:solidFill>
              </a:rPr>
              <a:t>dispositif</a:t>
            </a:r>
            <a:endParaRPr lang="fr-FR" dirty="0">
              <a:solidFill>
                <a:srgbClr val="00BCD4"/>
              </a:solidFill>
            </a:endParaRPr>
          </a:p>
        </p:txBody>
      </p:sp>
      <p:sp>
        <p:nvSpPr>
          <p:cNvPr id="3" name="Espace réservé du texte 2"/>
          <p:cNvSpPr>
            <a:spLocks noGrp="1"/>
          </p:cNvSpPr>
          <p:nvPr>
            <p:ph type="body" idx="1"/>
          </p:nvPr>
        </p:nvSpPr>
        <p:spPr>
          <a:xfrm>
            <a:off x="203200" y="980822"/>
            <a:ext cx="8100291" cy="3793602"/>
          </a:xfrm>
        </p:spPr>
        <p:txBody>
          <a:bodyPr/>
          <a:lstStyle/>
          <a:p>
            <a:pPr>
              <a:buClr>
                <a:srgbClr val="F44336"/>
              </a:buClr>
            </a:pPr>
            <a:r>
              <a:rPr lang="fr-BE" b="1" u="sng" dirty="0"/>
              <a:t>Motivation</a:t>
            </a:r>
            <a:r>
              <a:rPr lang="fr-BE" dirty="0"/>
              <a:t> : </a:t>
            </a:r>
          </a:p>
          <a:p>
            <a:pPr marL="457200" lvl="1" indent="0">
              <a:buNone/>
            </a:pPr>
            <a:r>
              <a:rPr lang="fr-BE" dirty="0"/>
              <a:t>Doit respecter compromis : </a:t>
            </a:r>
          </a:p>
          <a:p>
            <a:pPr marL="457200" lvl="1" indent="0">
              <a:buNone/>
            </a:pPr>
            <a:endParaRPr lang="fr-BE" dirty="0"/>
          </a:p>
          <a:p>
            <a:pPr marL="457200" lvl="1" indent="0">
              <a:buNone/>
            </a:pPr>
            <a:endParaRPr lang="fr-BE" dirty="0"/>
          </a:p>
          <a:p>
            <a:pPr marL="457200" lvl="1" indent="0">
              <a:buNone/>
            </a:pPr>
            <a:r>
              <a:rPr lang="fr-BE" dirty="0"/>
              <a:t>De manière générale : </a:t>
            </a:r>
          </a:p>
          <a:p>
            <a:pPr marL="0" indent="0">
              <a:buNone/>
            </a:pPr>
            <a:r>
              <a:rPr lang="fr-BE" sz="1800" dirty="0"/>
              <a:t>« </a:t>
            </a:r>
            <a:r>
              <a:rPr lang="fr-BE" sz="1800" i="1" dirty="0"/>
              <a:t>La motivation de la sentence doit être </a:t>
            </a:r>
            <a:r>
              <a:rPr lang="fr-BE" sz="1800" b="1" i="1" dirty="0">
                <a:solidFill>
                  <a:srgbClr val="00BCD4"/>
                </a:solidFill>
              </a:rPr>
              <a:t>claire, précise, complète et adéquate</a:t>
            </a:r>
            <a:r>
              <a:rPr lang="fr-BE" sz="1800" i="1" dirty="0"/>
              <a:t>. L’exigence est toutefois de forme et non de fond, ce qui signifie que le juge doit vérifier s’il a été </a:t>
            </a:r>
            <a:r>
              <a:rPr lang="fr-BE" sz="1800" b="1" i="1" dirty="0">
                <a:solidFill>
                  <a:srgbClr val="00BCD4"/>
                </a:solidFill>
              </a:rPr>
              <a:t>répondu à tous les moyens</a:t>
            </a:r>
            <a:r>
              <a:rPr lang="fr-BE" sz="1800" i="1" dirty="0"/>
              <a:t>, mais qu’il ne doit pas répondre à tous les détails de l’argumentation et ne peut se prononcer sur la pertinence des motifs</a:t>
            </a:r>
            <a:r>
              <a:rPr lang="fr-BE" sz="1800" dirty="0"/>
              <a:t> »</a:t>
            </a:r>
          </a:p>
          <a:p>
            <a:pPr>
              <a:buClr>
                <a:srgbClr val="F44336"/>
              </a:buClr>
            </a:pPr>
            <a:r>
              <a:rPr lang="fr-BE" b="1" u="sng" dirty="0" smtClean="0"/>
              <a:t>Dispositif </a:t>
            </a:r>
            <a:r>
              <a:rPr lang="fr-BE" dirty="0" smtClean="0"/>
              <a:t>: décision (exécutoire ?)</a:t>
            </a:r>
            <a:endParaRPr lang="fr-BE"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26" y="1813627"/>
            <a:ext cx="8072165" cy="481827"/>
          </a:xfrm>
          <a:prstGeom prst="rect">
            <a:avLst/>
          </a:prstGeom>
        </p:spPr>
      </p:pic>
    </p:spTree>
    <p:extLst>
      <p:ext uri="{BB962C8B-B14F-4D97-AF65-F5344CB8AC3E}">
        <p14:creationId xmlns:p14="http://schemas.microsoft.com/office/powerpoint/2010/main" val="584824639"/>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377591"/>
            <a:ext cx="7448446" cy="655150"/>
          </a:xfrm>
        </p:spPr>
        <p:txBody>
          <a:bodyPr/>
          <a:lstStyle/>
          <a:p>
            <a:r>
              <a:rPr lang="fr-BE" dirty="0">
                <a:solidFill>
                  <a:srgbClr val="00BCD4"/>
                </a:solidFill>
              </a:rPr>
              <a:t>Dépôt</a:t>
            </a:r>
            <a:r>
              <a:rPr lang="fr-BE" dirty="0"/>
              <a:t> et </a:t>
            </a:r>
            <a:r>
              <a:rPr lang="fr-BE" dirty="0">
                <a:solidFill>
                  <a:srgbClr val="00BCD4"/>
                </a:solidFill>
              </a:rPr>
              <a:t>délai</a:t>
            </a:r>
            <a:endParaRPr lang="fr-FR" dirty="0">
              <a:solidFill>
                <a:srgbClr val="00BCD4"/>
              </a:solidFill>
            </a:endParaRPr>
          </a:p>
        </p:txBody>
      </p:sp>
      <p:sp>
        <p:nvSpPr>
          <p:cNvPr id="3" name="Espace réservé du texte 2"/>
          <p:cNvSpPr>
            <a:spLocks noGrp="1"/>
          </p:cNvSpPr>
          <p:nvPr>
            <p:ph type="body" idx="1"/>
          </p:nvPr>
        </p:nvSpPr>
        <p:spPr>
          <a:xfrm>
            <a:off x="203200" y="1240700"/>
            <a:ext cx="8100291" cy="3109050"/>
          </a:xfrm>
        </p:spPr>
        <p:txBody>
          <a:bodyPr/>
          <a:lstStyle/>
          <a:p>
            <a:pPr>
              <a:buClr>
                <a:srgbClr val="F44336"/>
              </a:buClr>
            </a:pPr>
            <a:r>
              <a:rPr lang="fr-BE" dirty="0"/>
              <a:t>Délai et modalités prévues par compromis d’arbitrage. </a:t>
            </a:r>
          </a:p>
          <a:p>
            <a:pPr marL="457200" lvl="1" indent="0">
              <a:buNone/>
            </a:pPr>
            <a:r>
              <a:rPr lang="fr-BE" dirty="0"/>
              <a:t>Ex. modèle A</a:t>
            </a:r>
            <a:r>
              <a:rPr lang="fr-BE" dirty="0" smtClean="0"/>
              <a:t>ssuralia </a:t>
            </a:r>
            <a:r>
              <a:rPr lang="fr-BE" dirty="0"/>
              <a:t>:</a:t>
            </a:r>
          </a:p>
          <a:p>
            <a:pPr marL="457200" lvl="1" indent="0">
              <a:buNone/>
            </a:pPr>
            <a:endParaRPr lang="fr-BE" dirty="0"/>
          </a:p>
          <a:p>
            <a:pPr marL="457200" lvl="1" indent="0">
              <a:buNone/>
            </a:pPr>
            <a:endParaRPr lang="fr-BE" dirty="0"/>
          </a:p>
          <a:p>
            <a:pPr marL="457200" lvl="1" indent="0">
              <a:buNone/>
            </a:pPr>
            <a:endParaRPr lang="fr-BE" dirty="0"/>
          </a:p>
          <a:p>
            <a:pPr>
              <a:buClr>
                <a:srgbClr val="F44336"/>
              </a:buClr>
            </a:pPr>
            <a:r>
              <a:rPr lang="fr-BE" dirty="0"/>
              <a:t>Article 1713 Code judiciaire :</a:t>
            </a:r>
          </a:p>
          <a:p>
            <a:pPr marL="457200" lvl="1" indent="0">
              <a:buNone/>
            </a:pPr>
            <a:r>
              <a:rPr lang="fr-BE" dirty="0"/>
              <a:t>«  La mission des arbitres </a:t>
            </a:r>
            <a:r>
              <a:rPr lang="fr-BE" b="1" dirty="0">
                <a:solidFill>
                  <a:srgbClr val="00BCD4"/>
                </a:solidFill>
              </a:rPr>
              <a:t>prend fin de plein droit </a:t>
            </a:r>
            <a:r>
              <a:rPr lang="fr-BE" dirty="0"/>
              <a:t>lorsque </a:t>
            </a:r>
            <a:r>
              <a:rPr lang="fr-BE" dirty="0" smtClean="0"/>
              <a:t>l’arbitre n'a </a:t>
            </a:r>
            <a:r>
              <a:rPr lang="fr-BE" dirty="0"/>
              <a:t>pas rendu sa sentence à l'expiration du délai imparti »</a:t>
            </a:r>
          </a:p>
          <a:p>
            <a:pPr marL="457200" lvl="1" indent="0">
              <a:buNone/>
            </a:pPr>
            <a:r>
              <a:rPr lang="fr-BE" dirty="0"/>
              <a:t>(mais évidemment possibilité pour les parties d’accorder prolongation du délai) </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7374"/>
            <a:ext cx="8771455" cy="597851"/>
          </a:xfrm>
          <a:prstGeom prst="rect">
            <a:avLst/>
          </a:prstGeom>
        </p:spPr>
      </p:pic>
    </p:spTree>
    <p:extLst>
      <p:ext uri="{BB962C8B-B14F-4D97-AF65-F5344CB8AC3E}">
        <p14:creationId xmlns:p14="http://schemas.microsoft.com/office/powerpoint/2010/main" val="4005534774"/>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6000" dirty="0" smtClean="0">
                <a:solidFill>
                  <a:srgbClr val="F44336"/>
                </a:solidFill>
              </a:rPr>
              <a:t>EFFETS DE LA SENTENCE</a:t>
            </a:r>
            <a:endParaRPr sz="60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13</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650013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349" y="893500"/>
            <a:ext cx="6005795" cy="485700"/>
          </a:xfrm>
        </p:spPr>
        <p:txBody>
          <a:bodyPr/>
          <a:lstStyle/>
          <a:p>
            <a:r>
              <a:rPr lang="fr-BE" dirty="0">
                <a:solidFill>
                  <a:srgbClr val="00BCD4"/>
                </a:solidFill>
              </a:rPr>
              <a:t>Effets</a:t>
            </a:r>
            <a:r>
              <a:rPr lang="fr-BE" dirty="0"/>
              <a:t> de la sentence arbitrale</a:t>
            </a:r>
            <a:endParaRPr lang="fr-FR" dirty="0"/>
          </a:p>
        </p:txBody>
      </p:sp>
      <p:sp>
        <p:nvSpPr>
          <p:cNvPr id="6" name="Espace réservé du texte 5"/>
          <p:cNvSpPr>
            <a:spLocks noGrp="1"/>
          </p:cNvSpPr>
          <p:nvPr>
            <p:ph type="body" idx="1"/>
          </p:nvPr>
        </p:nvSpPr>
        <p:spPr>
          <a:xfrm>
            <a:off x="838250" y="1892877"/>
            <a:ext cx="5324100" cy="2255700"/>
          </a:xfrm>
        </p:spPr>
        <p:txBody>
          <a:bodyPr/>
          <a:lstStyle/>
          <a:p>
            <a:pPr>
              <a:buClr>
                <a:srgbClr val="F44336"/>
              </a:buClr>
            </a:pPr>
            <a:r>
              <a:rPr lang="fr-BE" b="1" dirty="0" smtClean="0"/>
              <a:t>Entre parties </a:t>
            </a:r>
            <a:r>
              <a:rPr lang="fr-BE" dirty="0" smtClean="0"/>
              <a:t>: Autorité </a:t>
            </a:r>
            <a:r>
              <a:rPr lang="fr-BE" dirty="0"/>
              <a:t>de chose </a:t>
            </a:r>
            <a:r>
              <a:rPr lang="fr-BE" dirty="0" smtClean="0"/>
              <a:t>jugée. Même </a:t>
            </a:r>
            <a:r>
              <a:rPr lang="fr-BE" dirty="0"/>
              <a:t>valeur qu’un jugement</a:t>
            </a:r>
          </a:p>
          <a:p>
            <a:pPr>
              <a:buClr>
                <a:srgbClr val="F44336"/>
              </a:buClr>
            </a:pPr>
            <a:r>
              <a:rPr lang="fr-FR" b="1" dirty="0" smtClean="0"/>
              <a:t>Force exécutoire </a:t>
            </a:r>
            <a:r>
              <a:rPr lang="fr-FR" dirty="0" smtClean="0"/>
              <a:t>(exequatur) </a:t>
            </a:r>
          </a:p>
          <a:p>
            <a:pPr marL="558800" lvl="1" indent="0">
              <a:buNone/>
            </a:pPr>
            <a:r>
              <a:rPr lang="fr-BE" sz="1800" dirty="0"/>
              <a:t>Requête unilatérale devant le tribunal de première instance </a:t>
            </a:r>
          </a:p>
        </p:txBody>
      </p:sp>
    </p:spTree>
    <p:extLst>
      <p:ext uri="{BB962C8B-B14F-4D97-AF65-F5344CB8AC3E}">
        <p14:creationId xmlns:p14="http://schemas.microsoft.com/office/powerpoint/2010/main" val="374689107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r"/>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301" y="1960300"/>
            <a:ext cx="2643900" cy="48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6ème partie du</a:t>
            </a:r>
            <a:br>
              <a:rPr lang="en" dirty="0" smtClean="0"/>
            </a:br>
            <a:r>
              <a:rPr lang="en" dirty="0" smtClean="0">
                <a:solidFill>
                  <a:srgbClr val="00BCD4"/>
                </a:solidFill>
              </a:rPr>
              <a:t>code judiciaire</a:t>
            </a:r>
            <a:endParaRPr dirty="0">
              <a:solidFill>
                <a:srgbClr val="00BCD4"/>
              </a:solidFill>
            </a:endParaRPr>
          </a:p>
        </p:txBody>
      </p:sp>
      <p:sp>
        <p:nvSpPr>
          <p:cNvPr id="161" name="Shape 161"/>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p>
            <a:pPr marL="342900" lvl="0" indent="-342900">
              <a:spcBef>
                <a:spcPts val="600"/>
              </a:spcBef>
              <a:spcAft>
                <a:spcPts val="0"/>
              </a:spcAft>
              <a:buFontTx/>
              <a:buChar char="-"/>
            </a:pPr>
            <a:r>
              <a:rPr lang="en" dirty="0" smtClean="0"/>
              <a:t>Articles 1676 à 1723 insérés en 1972</a:t>
            </a:r>
          </a:p>
          <a:p>
            <a:pPr marL="342900" lvl="0" indent="-342900">
              <a:spcBef>
                <a:spcPts val="600"/>
              </a:spcBef>
              <a:spcAft>
                <a:spcPts val="0"/>
              </a:spcAft>
              <a:buFontTx/>
              <a:buChar char="-"/>
            </a:pPr>
            <a:r>
              <a:rPr lang="en" dirty="0" smtClean="0"/>
              <a:t>Réforme en 2013</a:t>
            </a:r>
            <a:endParaRPr dirty="0"/>
          </a:p>
        </p:txBody>
      </p:sp>
    </p:spTree>
    <p:extLst>
      <p:ext uri="{BB962C8B-B14F-4D97-AF65-F5344CB8AC3E}">
        <p14:creationId xmlns:p14="http://schemas.microsoft.com/office/powerpoint/2010/main" val="25687279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RECOURS</a:t>
            </a:r>
            <a:br>
              <a:rPr lang="en" sz="4800" dirty="0" smtClean="0">
                <a:solidFill>
                  <a:srgbClr val="F44336"/>
                </a:solidFill>
              </a:rPr>
            </a:br>
            <a:r>
              <a:rPr lang="en" sz="4800" dirty="0" smtClean="0"/>
              <a:t>CONTRE LA SENTENCE</a:t>
            </a:r>
            <a:endParaRPr sz="48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12</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3712613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729" y="211336"/>
            <a:ext cx="7448446" cy="655150"/>
          </a:xfrm>
        </p:spPr>
        <p:txBody>
          <a:bodyPr/>
          <a:lstStyle/>
          <a:p>
            <a:r>
              <a:rPr lang="fr-FR" dirty="0" smtClean="0">
                <a:solidFill>
                  <a:srgbClr val="00BCD4"/>
                </a:solidFill>
              </a:rPr>
              <a:t>Recours</a:t>
            </a:r>
            <a:r>
              <a:rPr lang="fr-FR" dirty="0" smtClean="0"/>
              <a:t> contre la sentence arbitrale</a:t>
            </a:r>
            <a:endParaRPr lang="fr-FR" dirty="0"/>
          </a:p>
        </p:txBody>
      </p:sp>
      <p:sp>
        <p:nvSpPr>
          <p:cNvPr id="3" name="Espace réservé du texte 2"/>
          <p:cNvSpPr>
            <a:spLocks noGrp="1"/>
          </p:cNvSpPr>
          <p:nvPr>
            <p:ph type="body" idx="1"/>
          </p:nvPr>
        </p:nvSpPr>
        <p:spPr>
          <a:xfrm>
            <a:off x="129309" y="866486"/>
            <a:ext cx="8331200" cy="4053177"/>
          </a:xfrm>
        </p:spPr>
        <p:txBody>
          <a:bodyPr/>
          <a:lstStyle/>
          <a:p>
            <a:pPr>
              <a:buClr>
                <a:srgbClr val="F44336"/>
              </a:buClr>
            </a:pPr>
            <a:r>
              <a:rPr lang="fr-BE" sz="1600" dirty="0" smtClean="0"/>
              <a:t>Pas d’opposition</a:t>
            </a:r>
          </a:p>
          <a:p>
            <a:pPr>
              <a:buClr>
                <a:srgbClr val="F44336"/>
              </a:buClr>
            </a:pPr>
            <a:r>
              <a:rPr lang="fr-BE" sz="1600" dirty="0" smtClean="0"/>
              <a:t>Pas </a:t>
            </a:r>
            <a:r>
              <a:rPr lang="fr-BE" sz="1600" dirty="0"/>
              <a:t>d’appel sauf si prévu dans compromis (très rare)</a:t>
            </a:r>
          </a:p>
          <a:p>
            <a:pPr>
              <a:buClr>
                <a:srgbClr val="F44336"/>
              </a:buClr>
            </a:pPr>
            <a:r>
              <a:rPr lang="fr-BE" sz="1600" dirty="0"/>
              <a:t>Annulation</a:t>
            </a:r>
          </a:p>
          <a:p>
            <a:pPr lvl="1"/>
            <a:r>
              <a:rPr lang="fr-BE" sz="1600" dirty="0"/>
              <a:t>TPI (1</a:t>
            </a:r>
            <a:r>
              <a:rPr lang="fr-BE" sz="1600" baseline="30000" dirty="0"/>
              <a:t>er</a:t>
            </a:r>
            <a:r>
              <a:rPr lang="fr-BE" sz="1600" dirty="0"/>
              <a:t> et dernier ressort)</a:t>
            </a:r>
          </a:p>
          <a:p>
            <a:pPr lvl="1"/>
            <a:r>
              <a:rPr lang="fr-BE" sz="1600" dirty="0"/>
              <a:t>Annulation si preuve de :</a:t>
            </a:r>
            <a:endParaRPr lang="fr-BE" sz="1000" dirty="0"/>
          </a:p>
          <a:p>
            <a:pPr lvl="2"/>
            <a:r>
              <a:rPr lang="fr-BE" sz="1200" dirty="0"/>
              <a:t>Partie incapable / convention pas valable</a:t>
            </a:r>
            <a:endParaRPr lang="fr-BE" sz="1000" dirty="0"/>
          </a:p>
          <a:p>
            <a:pPr lvl="2"/>
            <a:r>
              <a:rPr lang="fr-BE" sz="1200" dirty="0"/>
              <a:t>Partie pas informée désignation arbitre  ou pas pu faire valoir ses droits</a:t>
            </a:r>
            <a:endParaRPr lang="fr-BE" sz="1000" dirty="0"/>
          </a:p>
          <a:p>
            <a:pPr lvl="2"/>
            <a:r>
              <a:rPr lang="fr-BE" sz="1200" dirty="0"/>
              <a:t>Si arbitre statue au-delà convention (ex. responsabilité accident si évaluation dommage)</a:t>
            </a:r>
            <a:endParaRPr lang="fr-BE" sz="1000" dirty="0"/>
          </a:p>
          <a:p>
            <a:pPr lvl="2"/>
            <a:r>
              <a:rPr lang="fr-BE" sz="1200" dirty="0"/>
              <a:t>Sentence pas motivée</a:t>
            </a:r>
            <a:endParaRPr lang="fr-BE" sz="1000" dirty="0"/>
          </a:p>
          <a:p>
            <a:pPr lvl="2"/>
            <a:r>
              <a:rPr lang="fr-BE" sz="1200" dirty="0"/>
              <a:t>Irrégularité dans désignation arbitre ou procédure arbitrage</a:t>
            </a:r>
            <a:endParaRPr lang="fr-BE" sz="1000" dirty="0"/>
          </a:p>
          <a:p>
            <a:pPr lvl="2"/>
            <a:r>
              <a:rPr lang="fr-BE" sz="1200" dirty="0"/>
              <a:t>Excès de </a:t>
            </a:r>
            <a:r>
              <a:rPr lang="fr-BE" sz="1200" dirty="0" smtClean="0"/>
              <a:t>pouvoir</a:t>
            </a:r>
            <a:br>
              <a:rPr lang="fr-BE" sz="1200" dirty="0" smtClean="0"/>
            </a:br>
            <a:endParaRPr lang="fr-BE" sz="400" dirty="0"/>
          </a:p>
          <a:p>
            <a:pPr lvl="1"/>
            <a:r>
              <a:rPr lang="fr-BE" sz="1600" dirty="0"/>
              <a:t>Annulation si tribunal constate</a:t>
            </a:r>
            <a:endParaRPr lang="fr-BE" sz="1400" dirty="0"/>
          </a:p>
          <a:p>
            <a:pPr lvl="2"/>
            <a:r>
              <a:rPr lang="fr-BE" sz="1200" dirty="0"/>
              <a:t>Pas arbitrage possible (ex. </a:t>
            </a:r>
            <a:r>
              <a:rPr lang="fr-BE" sz="1200" dirty="0" err="1"/>
              <a:t>trib</a:t>
            </a:r>
            <a:r>
              <a:rPr lang="fr-BE" sz="1200" dirty="0"/>
              <a:t> </a:t>
            </a:r>
            <a:r>
              <a:rPr lang="fr-BE" sz="1200" dirty="0" err="1"/>
              <a:t>trav</a:t>
            </a:r>
            <a:r>
              <a:rPr lang="fr-BE" sz="1200" dirty="0"/>
              <a:t>, extra </a:t>
            </a:r>
            <a:r>
              <a:rPr lang="fr-BE" sz="1200" dirty="0" err="1"/>
              <a:t>partrimonial</a:t>
            </a:r>
            <a:r>
              <a:rPr lang="fr-BE" sz="1200" dirty="0"/>
              <a:t>, etc.)</a:t>
            </a:r>
            <a:endParaRPr lang="fr-BE" sz="1000" dirty="0"/>
          </a:p>
          <a:p>
            <a:pPr lvl="2"/>
            <a:r>
              <a:rPr lang="fr-BE" sz="1200" dirty="0"/>
              <a:t>Contraire ordre public</a:t>
            </a:r>
            <a:endParaRPr lang="fr-BE" sz="1000" dirty="0"/>
          </a:p>
          <a:p>
            <a:pPr lvl="2"/>
            <a:r>
              <a:rPr lang="fr-BE" sz="1200" dirty="0"/>
              <a:t>Fraude (ex. fausse annonce </a:t>
            </a:r>
            <a:r>
              <a:rPr lang="fr-BE" sz="1200" dirty="0" smtClean="0"/>
              <a:t>?)</a:t>
            </a:r>
            <a:br>
              <a:rPr lang="fr-BE" sz="1200" dirty="0" smtClean="0"/>
            </a:br>
            <a:endParaRPr lang="fr-BE" sz="400" dirty="0"/>
          </a:p>
          <a:p>
            <a:pPr lvl="1"/>
            <a:r>
              <a:rPr lang="fr-BE" sz="1600" dirty="0"/>
              <a:t>Délai 3 mois après communication sentence</a:t>
            </a:r>
            <a:endParaRPr lang="fr-BE" sz="1400" dirty="0"/>
          </a:p>
          <a:p>
            <a:endParaRPr lang="fr-FR" sz="1600" dirty="0"/>
          </a:p>
        </p:txBody>
      </p:sp>
    </p:spTree>
    <p:extLst>
      <p:ext uri="{BB962C8B-B14F-4D97-AF65-F5344CB8AC3E}">
        <p14:creationId xmlns:p14="http://schemas.microsoft.com/office/powerpoint/2010/main" val="4260761797"/>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6000" dirty="0" smtClean="0"/>
              <a:t>ILLUSTRATIONS</a:t>
            </a:r>
            <a:r>
              <a:rPr lang="en" sz="6000" dirty="0" smtClean="0">
                <a:solidFill>
                  <a:srgbClr val="F44336"/>
                </a:solidFill>
              </a:rPr>
              <a:t/>
            </a:r>
            <a:br>
              <a:rPr lang="en" sz="6000" dirty="0" smtClean="0">
                <a:solidFill>
                  <a:srgbClr val="F44336"/>
                </a:solidFill>
              </a:rPr>
            </a:br>
            <a:r>
              <a:rPr lang="en" sz="6000" dirty="0" smtClean="0">
                <a:solidFill>
                  <a:srgbClr val="F44336"/>
                </a:solidFill>
              </a:rPr>
              <a:t>PRATIQUES</a:t>
            </a:r>
            <a:endParaRPr sz="6000" dirty="0">
              <a:solidFill>
                <a:srgbClr val="F44336"/>
              </a:solidFill>
            </a:endParaRPr>
          </a:p>
        </p:txBody>
      </p:sp>
      <p:sp>
        <p:nvSpPr>
          <p:cNvPr id="3" name="Rectangle 2"/>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14</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2325079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CD4"/>
                </a:solidFill>
              </a:rPr>
              <a:t>Cas pratique </a:t>
            </a:r>
            <a:r>
              <a:rPr lang="fr-FR" dirty="0" smtClean="0">
                <a:solidFill>
                  <a:srgbClr val="00BCD4"/>
                </a:solidFill>
              </a:rPr>
              <a:t>1 </a:t>
            </a:r>
            <a:r>
              <a:rPr lang="fr-FR" dirty="0">
                <a:solidFill>
                  <a:srgbClr val="00BCD4"/>
                </a:solidFill>
              </a:rPr>
              <a:t>: </a:t>
            </a:r>
            <a:br>
              <a:rPr lang="fr-FR" dirty="0">
                <a:solidFill>
                  <a:srgbClr val="00BCD4"/>
                </a:solidFill>
              </a:rPr>
            </a:br>
            <a:r>
              <a:rPr lang="fr-FR" dirty="0" smtClean="0"/>
              <a:t>Tierce décision obligatoire et arbitrage</a:t>
            </a:r>
            <a:br>
              <a:rPr lang="fr-FR" dirty="0" smtClean="0"/>
            </a:br>
            <a:r>
              <a:rPr lang="fr-FR" sz="1600" dirty="0" smtClean="0"/>
              <a:t>Illustration de la nuance ténue</a:t>
            </a:r>
            <a:endParaRPr lang="fr-FR" dirty="0"/>
          </a:p>
        </p:txBody>
      </p:sp>
      <p:sp>
        <p:nvSpPr>
          <p:cNvPr id="3" name="Espace réservé du texte 2"/>
          <p:cNvSpPr>
            <a:spLocks noGrp="1"/>
          </p:cNvSpPr>
          <p:nvPr>
            <p:ph type="body" idx="1"/>
          </p:nvPr>
        </p:nvSpPr>
        <p:spPr>
          <a:xfrm>
            <a:off x="216568" y="1311553"/>
            <a:ext cx="8169443" cy="3464984"/>
          </a:xfrm>
        </p:spPr>
        <p:txBody>
          <a:bodyPr/>
          <a:lstStyle/>
          <a:p>
            <a:pPr marL="0" indent="0">
              <a:buNone/>
            </a:pPr>
            <a:r>
              <a:rPr lang="fr-BE" sz="1500" dirty="0"/>
              <a:t>Jugement TPI Bruxelles 2015</a:t>
            </a:r>
          </a:p>
          <a:p>
            <a:pPr marL="0" indent="0">
              <a:buNone/>
            </a:pPr>
            <a:r>
              <a:rPr lang="fr-BE" sz="1500" dirty="0"/>
              <a:t>« </a:t>
            </a:r>
            <a:r>
              <a:rPr lang="fr-BE" sz="1500" i="1" dirty="0"/>
              <a:t>Les parties ont-elles-même qualifié leur accord de </a:t>
            </a:r>
            <a:r>
              <a:rPr lang="fr-BE" sz="1500" b="1" i="1" dirty="0">
                <a:solidFill>
                  <a:srgbClr val="00BCD4"/>
                </a:solidFill>
              </a:rPr>
              <a:t>compromis d'arbitrage</a:t>
            </a:r>
            <a:r>
              <a:rPr lang="fr-BE" sz="1500" i="1" dirty="0"/>
              <a:t>.  Cependant, eu égard au type de litige, à la mission confiée à l'arbitre (détermination des dommages, notamment par un examen technique des véhicules impliqués) et aux compétences d'expert de celui-ci, justifiant sa désignation, il s'impose de conclure que </a:t>
            </a:r>
            <a:r>
              <a:rPr lang="fr-BE" sz="1500" b="1" i="1" dirty="0">
                <a:solidFill>
                  <a:srgbClr val="00BCD4"/>
                </a:solidFill>
              </a:rPr>
              <a:t>les parties ont en réalité entendu recourir au mécanisme de tierce décision obligatoire </a:t>
            </a:r>
            <a:r>
              <a:rPr lang="fr-BE" sz="1500" i="1" dirty="0"/>
              <a:t>et non à un véritable arbitrage.</a:t>
            </a:r>
          </a:p>
          <a:p>
            <a:pPr marL="0" indent="0">
              <a:buNone/>
            </a:pPr>
            <a:r>
              <a:rPr lang="fr-BE" sz="1500" i="1" dirty="0"/>
              <a:t>Cette volonté des parties est également confirmée par le fait qu'une fois le « rapport d'arbitrage » déposé, la </a:t>
            </a:r>
            <a:r>
              <a:rPr lang="fr-BE" sz="1500" i="1" dirty="0" err="1"/>
              <a:t>sprl</a:t>
            </a:r>
            <a:r>
              <a:rPr lang="fr-BE" sz="1500" i="1" dirty="0"/>
              <a:t> X n'a pas procédé à </a:t>
            </a:r>
            <a:r>
              <a:rPr lang="fr-BE" sz="1500" b="1" i="1" dirty="0">
                <a:solidFill>
                  <a:srgbClr val="00BCD4"/>
                </a:solidFill>
              </a:rPr>
              <a:t>l'exécution forcée </a:t>
            </a:r>
            <a:r>
              <a:rPr lang="fr-BE" sz="1500" i="1" dirty="0"/>
              <a:t>de celui-ci, comme elle aurait pu le faire pour une </a:t>
            </a:r>
            <a:r>
              <a:rPr lang="fr-BE" sz="1500" b="1" i="1" dirty="0">
                <a:solidFill>
                  <a:srgbClr val="00BCD4"/>
                </a:solidFill>
              </a:rPr>
              <a:t>sentence arbitrale</a:t>
            </a:r>
            <a:r>
              <a:rPr lang="fr-BE" sz="1500" i="1" dirty="0"/>
              <a:t>, tandis que, de son côté, Y n'a pas invoqué </a:t>
            </a:r>
            <a:r>
              <a:rPr lang="fr-BE" sz="1500" b="1" i="1" dirty="0"/>
              <a:t>l</a:t>
            </a:r>
            <a:r>
              <a:rPr lang="fr-BE" sz="1500" b="1" i="1" dirty="0">
                <a:solidFill>
                  <a:srgbClr val="00BCD4"/>
                </a:solidFill>
              </a:rPr>
              <a:t>'irrecevabilité</a:t>
            </a:r>
            <a:r>
              <a:rPr lang="fr-BE" sz="1500" i="1" dirty="0"/>
              <a:t> de la présente demande en raison de l'autorité de la chose jugée qui aurait été attachée à une telle sentence.</a:t>
            </a:r>
          </a:p>
          <a:p>
            <a:pPr marL="0" indent="0">
              <a:buNone/>
            </a:pPr>
            <a:r>
              <a:rPr lang="fr-BE" sz="1500" i="1" dirty="0"/>
              <a:t>Partant, la décision de l'expert Z n'a pas valeur de sentence arbitrale mais de tierce décision obligatoire</a:t>
            </a:r>
            <a:r>
              <a:rPr lang="fr-BE" sz="1500" dirty="0"/>
              <a:t> »</a:t>
            </a:r>
          </a:p>
          <a:p>
            <a:pPr marL="0" indent="0">
              <a:buNone/>
            </a:pPr>
            <a:r>
              <a:rPr lang="fr-BE" sz="1500" dirty="0">
                <a:solidFill>
                  <a:srgbClr val="F44336"/>
                </a:solidFill>
                <a:sym typeface="Wingdings" panose="05000000000000000000" pitchFamily="2" charset="2"/>
              </a:rPr>
              <a:t></a:t>
            </a:r>
            <a:r>
              <a:rPr lang="fr-BE" sz="1500" dirty="0">
                <a:sym typeface="Wingdings" panose="05000000000000000000" pitchFamily="2" charset="2"/>
              </a:rPr>
              <a:t> </a:t>
            </a:r>
            <a:r>
              <a:rPr lang="fr-BE" sz="1500" dirty="0">
                <a:solidFill>
                  <a:srgbClr val="F44336"/>
                </a:solidFill>
                <a:sym typeface="Wingdings" panose="05000000000000000000" pitchFamily="2" charset="2"/>
              </a:rPr>
              <a:t>Erreur du tribunal qui aurait dû se déclarer </a:t>
            </a:r>
            <a:r>
              <a:rPr lang="fr-BE" sz="1500" dirty="0" smtClean="0">
                <a:solidFill>
                  <a:srgbClr val="F44336"/>
                </a:solidFill>
                <a:sym typeface="Wingdings" panose="05000000000000000000" pitchFamily="2" charset="2"/>
              </a:rPr>
              <a:t>incompétent</a:t>
            </a:r>
            <a:br>
              <a:rPr lang="fr-BE" sz="1500" dirty="0" smtClean="0">
                <a:solidFill>
                  <a:srgbClr val="F44336"/>
                </a:solidFill>
                <a:sym typeface="Wingdings" panose="05000000000000000000" pitchFamily="2" charset="2"/>
              </a:rPr>
            </a:br>
            <a:r>
              <a:rPr lang="fr-BE" sz="1500" dirty="0" smtClean="0">
                <a:solidFill>
                  <a:srgbClr val="F44336"/>
                </a:solidFill>
                <a:sym typeface="Wingdings" panose="05000000000000000000" pitchFamily="2" charset="2"/>
              </a:rPr>
              <a:t> </a:t>
            </a:r>
            <a:r>
              <a:rPr lang="fr-BE" sz="1500" dirty="0">
                <a:solidFill>
                  <a:srgbClr val="F44336"/>
                </a:solidFill>
                <a:sym typeface="Wingdings" panose="05000000000000000000" pitchFamily="2" charset="2"/>
              </a:rPr>
              <a:t>(déclinatoire de compétence)</a:t>
            </a:r>
            <a:endParaRPr lang="fr-BE" sz="1500" dirty="0">
              <a:solidFill>
                <a:srgbClr val="F44336"/>
              </a:solidFill>
            </a:endParaRPr>
          </a:p>
          <a:p>
            <a:endParaRPr lang="fr-FR" sz="1500" dirty="0"/>
          </a:p>
        </p:txBody>
      </p:sp>
    </p:spTree>
    <p:extLst>
      <p:ext uri="{BB962C8B-B14F-4D97-AF65-F5344CB8AC3E}">
        <p14:creationId xmlns:p14="http://schemas.microsoft.com/office/powerpoint/2010/main" val="3817517355"/>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1298" y="414407"/>
            <a:ext cx="5324100" cy="485700"/>
          </a:xfrm>
        </p:spPr>
        <p:txBody>
          <a:bodyPr/>
          <a:lstStyle/>
          <a:p>
            <a:r>
              <a:rPr lang="fr-FR" dirty="0" smtClean="0">
                <a:solidFill>
                  <a:srgbClr val="00BCD4"/>
                </a:solidFill>
              </a:rPr>
              <a:t>Cas pratique 2 : annulation</a:t>
            </a:r>
            <a:endParaRPr lang="fr-FR" dirty="0">
              <a:solidFill>
                <a:srgbClr val="00BCD4"/>
              </a:solidFill>
            </a:endParaRPr>
          </a:p>
        </p:txBody>
      </p:sp>
      <p:sp>
        <p:nvSpPr>
          <p:cNvPr id="5" name="Espace réservé du texte 4"/>
          <p:cNvSpPr>
            <a:spLocks noGrp="1"/>
          </p:cNvSpPr>
          <p:nvPr>
            <p:ph type="body" idx="1"/>
          </p:nvPr>
        </p:nvSpPr>
        <p:spPr>
          <a:xfrm>
            <a:off x="551431" y="1102864"/>
            <a:ext cx="6532859" cy="3818144"/>
          </a:xfrm>
        </p:spPr>
        <p:txBody>
          <a:bodyPr/>
          <a:lstStyle/>
          <a:p>
            <a:pPr>
              <a:buClr>
                <a:srgbClr val="F44336"/>
              </a:buClr>
            </a:pPr>
            <a:r>
              <a:rPr lang="fr-BE" dirty="0"/>
              <a:t>Accident : Assureur DM estime véhicule réparable, le propriétaire demande une perte totale</a:t>
            </a:r>
          </a:p>
          <a:p>
            <a:endParaRPr lang="fr-FR" sz="1000" dirty="0" smtClean="0"/>
          </a:p>
          <a:p>
            <a:pPr marL="558800" lvl="1" indent="0">
              <a:buNone/>
            </a:pPr>
            <a:r>
              <a:rPr lang="fr-FR" dirty="0" smtClean="0"/>
              <a:t>La mission confiée à l’arbitre est donc selon le compromis d’arbitrage convenu de </a:t>
            </a:r>
            <a:r>
              <a:rPr lang="fr-FR" i="1" dirty="0" smtClean="0"/>
              <a:t>« dire, au vu des dommages constatés et du contrat d’assurance DM souscrit par Monsieur G., si ce véhicule doit être déclassé ou réparé et partant, sur base de ce constat, de déterminer le préjudice de Monsieur G.; de chiffrer l’éventuel trouble de jouissance et autre préjudice subi depuis la date du sinistre ».</a:t>
            </a:r>
            <a:endParaRPr lang="fr-FR" i="1" dirty="0"/>
          </a:p>
        </p:txBody>
      </p:sp>
    </p:spTree>
    <p:extLst>
      <p:ext uri="{BB962C8B-B14F-4D97-AF65-F5344CB8AC3E}">
        <p14:creationId xmlns:p14="http://schemas.microsoft.com/office/powerpoint/2010/main" val="4030998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8278" y="560991"/>
            <a:ext cx="5324100" cy="485700"/>
          </a:xfrm>
        </p:spPr>
        <p:txBody>
          <a:bodyPr/>
          <a:lstStyle/>
          <a:p>
            <a:r>
              <a:rPr lang="fr-FR" dirty="0">
                <a:solidFill>
                  <a:srgbClr val="00BCD4"/>
                </a:solidFill>
              </a:rPr>
              <a:t>Cas pratique 2 : annulation</a:t>
            </a:r>
          </a:p>
        </p:txBody>
      </p:sp>
      <p:pic>
        <p:nvPicPr>
          <p:cNvPr id="7"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36" y="1172369"/>
            <a:ext cx="6696075" cy="3829050"/>
          </a:xfrm>
          <a:prstGeom prst="rect">
            <a:avLst/>
          </a:prstGeom>
          <a:noFill/>
          <a:ln>
            <a:noFill/>
          </a:ln>
        </p:spPr>
      </p:pic>
    </p:spTree>
    <p:extLst>
      <p:ext uri="{BB962C8B-B14F-4D97-AF65-F5344CB8AC3E}">
        <p14:creationId xmlns:p14="http://schemas.microsoft.com/office/powerpoint/2010/main" val="1093597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8278" y="357791"/>
            <a:ext cx="5324100" cy="485700"/>
          </a:xfrm>
        </p:spPr>
        <p:txBody>
          <a:bodyPr/>
          <a:lstStyle/>
          <a:p>
            <a:r>
              <a:rPr lang="fr-FR" dirty="0">
                <a:solidFill>
                  <a:srgbClr val="00BCD4"/>
                </a:solidFill>
              </a:rPr>
              <a:t>Cas pratique 2 : annulation</a:t>
            </a:r>
          </a:p>
        </p:txBody>
      </p:sp>
      <p:pic>
        <p:nvPicPr>
          <p:cNvPr id="5"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63" y="1046691"/>
            <a:ext cx="5149330" cy="3682327"/>
          </a:xfrm>
          <a:prstGeom prst="rect">
            <a:avLst/>
          </a:prstGeom>
          <a:noFill/>
          <a:ln>
            <a:noFill/>
          </a:ln>
        </p:spPr>
      </p:pic>
      <p:sp>
        <p:nvSpPr>
          <p:cNvPr id="2" name="ZoneTexte 1"/>
          <p:cNvSpPr txBox="1"/>
          <p:nvPr/>
        </p:nvSpPr>
        <p:spPr>
          <a:xfrm>
            <a:off x="1305289" y="1975382"/>
            <a:ext cx="1186626" cy="215444"/>
          </a:xfrm>
          <a:prstGeom prst="rect">
            <a:avLst/>
          </a:prstGeom>
          <a:solidFill>
            <a:schemeClr val="bg1"/>
          </a:solidFill>
        </p:spPr>
        <p:txBody>
          <a:bodyPr wrap="square" rtlCol="0">
            <a:spAutoFit/>
          </a:bodyPr>
          <a:lstStyle/>
          <a:p>
            <a:pPr algn="ctr"/>
            <a:r>
              <a:rPr lang="fr-FR" sz="800" b="1" dirty="0" smtClean="0"/>
              <a:t>X</a:t>
            </a:r>
            <a:endParaRPr lang="fr-FR" sz="800" b="1" dirty="0"/>
          </a:p>
        </p:txBody>
      </p:sp>
    </p:spTree>
    <p:extLst>
      <p:ext uri="{BB962C8B-B14F-4D97-AF65-F5344CB8AC3E}">
        <p14:creationId xmlns:p14="http://schemas.microsoft.com/office/powerpoint/2010/main" val="2700757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9000" b="-9000"/>
          </a:stretch>
        </a:blipFill>
        <a:effectLst/>
      </p:bgPr>
    </p:bg>
    <p:spTree>
      <p:nvGrpSpPr>
        <p:cNvPr id="1" name=""/>
        <p:cNvGrpSpPr/>
        <p:nvPr/>
      </p:nvGrpSpPr>
      <p:grpSpPr>
        <a:xfrm>
          <a:off x="0" y="0"/>
          <a:ext cx="0" cy="0"/>
          <a:chOff x="0" y="0"/>
          <a:chExt cx="0" cy="0"/>
        </a:xfrm>
      </p:grpSpPr>
      <p:pic>
        <p:nvPicPr>
          <p:cNvPr id="3" name="Espace réservé pour une image  10">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814" t="-2340" r="-1251" b="-3761"/>
          <a:stretch/>
        </p:blipFill>
        <p:spPr>
          <a:xfrm>
            <a:off x="6385142" y="382687"/>
            <a:ext cx="1153704" cy="803176"/>
          </a:xfrm>
          <a:prstGeom prst="rect">
            <a:avLst/>
          </a:prstGeom>
          <a:noFill/>
        </p:spPr>
      </p:pic>
      <p:sp>
        <p:nvSpPr>
          <p:cNvPr id="10" name="Shape 122"/>
          <p:cNvSpPr txBox="1">
            <a:spLocks/>
          </p:cNvSpPr>
          <p:nvPr/>
        </p:nvSpPr>
        <p:spPr>
          <a:xfrm>
            <a:off x="797686" y="3850481"/>
            <a:ext cx="6849302" cy="9595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r>
              <a:rPr lang="fr-FR" sz="6000" smtClean="0">
                <a:solidFill>
                  <a:srgbClr val="F44336"/>
                </a:solidFill>
              </a:rPr>
              <a:t>CONCLUSION</a:t>
            </a:r>
            <a:endParaRPr lang="fr-FR" sz="6000" dirty="0">
              <a:solidFill>
                <a:srgbClr val="F44336"/>
              </a:solidFill>
            </a:endParaRPr>
          </a:p>
        </p:txBody>
      </p:sp>
      <p:sp>
        <p:nvSpPr>
          <p:cNvPr id="11" name="Rectangle 10"/>
          <p:cNvSpPr/>
          <p:nvPr/>
        </p:nvSpPr>
        <p:spPr>
          <a:xfrm>
            <a:off x="669098" y="324853"/>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15</a:t>
            </a:r>
            <a:endParaRPr lang="fr-FR" sz="6600" b="1" dirty="0">
              <a:solidFill>
                <a:schemeClr val="bg1">
                  <a:lumMod val="95000"/>
                </a:schemeClr>
              </a:solidFill>
              <a:latin typeface="Montserrat" panose="020B0604020202020204" charset="0"/>
            </a:endParaRPr>
          </a:p>
        </p:txBody>
      </p:sp>
      <p:pic>
        <p:nvPicPr>
          <p:cNvPr id="12" name="Imag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8846" y="85845"/>
            <a:ext cx="1446565" cy="1226687"/>
          </a:xfrm>
          <a:prstGeom prst="rect">
            <a:avLst/>
          </a:prstGeom>
        </p:spPr>
      </p:pic>
    </p:spTree>
    <p:extLst>
      <p:ext uri="{BB962C8B-B14F-4D97-AF65-F5344CB8AC3E}">
        <p14:creationId xmlns:p14="http://schemas.microsoft.com/office/powerpoint/2010/main" val="875124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p:nvPr/>
        </p:nvSpPr>
        <p:spPr>
          <a:xfrm>
            <a:off x="3864701" y="713790"/>
            <a:ext cx="4871019" cy="379214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a:hlinkClick r:id="rId3"/>
          </p:cNvPr>
          <p:cNvSpPr/>
          <p:nvPr/>
        </p:nvSpPr>
        <p:spPr>
          <a:xfrm>
            <a:off x="4064794" y="916921"/>
            <a:ext cx="4467415" cy="2850300"/>
          </a:xfrm>
          <a:prstGeom prst="rect">
            <a:avLst/>
          </a:prstGeom>
          <a:blipFill>
            <a:blip r:embed="rId4"/>
            <a:stretch>
              <a:fillRect/>
            </a:stretch>
          </a:blip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Karla"/>
              <a:ea typeface="Karla"/>
              <a:cs typeface="Karla"/>
              <a:sym typeface="Karla"/>
            </a:endParaRPr>
          </a:p>
        </p:txBody>
      </p:sp>
      <p:sp>
        <p:nvSpPr>
          <p:cNvPr id="381" name="Shape 381"/>
          <p:cNvSpPr txBox="1">
            <a:spLocks noGrp="1"/>
          </p:cNvSpPr>
          <p:nvPr>
            <p:ph type="title"/>
          </p:nvPr>
        </p:nvSpPr>
        <p:spPr>
          <a:xfrm>
            <a:off x="838250" y="3168407"/>
            <a:ext cx="2908574" cy="48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rgbClr val="00BCD4"/>
                </a:solidFill>
                <a:hlinkClick r:id="rId3"/>
              </a:rPr>
              <a:t>www.jm-a.be</a:t>
            </a:r>
            <a:endParaRPr sz="1600" dirty="0">
              <a:solidFill>
                <a:srgbClr val="00BCD4"/>
              </a:solidFill>
              <a:hlinkClick r:id="rId3"/>
            </a:endParaRPr>
          </a:p>
        </p:txBody>
      </p:sp>
      <p:sp>
        <p:nvSpPr>
          <p:cNvPr id="382" name="Shape 382"/>
          <p:cNvSpPr txBox="1">
            <a:spLocks noGrp="1"/>
          </p:cNvSpPr>
          <p:nvPr>
            <p:ph type="body" idx="1"/>
          </p:nvPr>
        </p:nvSpPr>
        <p:spPr>
          <a:xfrm>
            <a:off x="838250" y="1366978"/>
            <a:ext cx="2822940" cy="174427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b="1" dirty="0" smtClean="0">
                <a:solidFill>
                  <a:srgbClr val="00BCD4"/>
                </a:solidFill>
                <a:latin typeface="Montserrat" panose="020B0604020202020204" charset="0"/>
              </a:rPr>
              <a:t>Jean MAROT</a:t>
            </a:r>
            <a:r>
              <a:rPr lang="en" b="1" dirty="0" smtClean="0">
                <a:solidFill>
                  <a:srgbClr val="F44336"/>
                </a:solidFill>
              </a:rPr>
              <a:t/>
            </a:r>
            <a:br>
              <a:rPr lang="en" b="1" dirty="0" smtClean="0">
                <a:solidFill>
                  <a:srgbClr val="F44336"/>
                </a:solidFill>
              </a:rPr>
            </a:br>
            <a:endParaRPr lang="en" sz="700" b="1" dirty="0" smtClean="0">
              <a:solidFill>
                <a:srgbClr val="F44336"/>
              </a:solidFill>
            </a:endParaRPr>
          </a:p>
          <a:p>
            <a:pPr marL="0" lvl="0" indent="0" algn="ctr" rtl="0">
              <a:spcBef>
                <a:spcPts val="600"/>
              </a:spcBef>
              <a:spcAft>
                <a:spcPts val="0"/>
              </a:spcAft>
              <a:buNone/>
            </a:pPr>
            <a:r>
              <a:rPr lang="en" dirty="0" smtClean="0"/>
              <a:t>Avocat spécialisé en droit des assurances et de la responsabilité.</a:t>
            </a:r>
            <a:endParaRPr dirty="0"/>
          </a:p>
        </p:txBody>
      </p:sp>
      <p:pic>
        <p:nvPicPr>
          <p:cNvPr id="9" name="Espace réservé pour une image  10"/>
          <p:cNvPicPr>
            <a:picLocks noChangeAspect="1"/>
          </p:cNvPicPr>
          <p:nvPr/>
        </p:nvPicPr>
        <p:blipFill rotWithShape="1">
          <a:blip r:embed="rId5" cstate="print">
            <a:extLst>
              <a:ext uri="{28A0092B-C50C-407E-A947-70E740481C1C}">
                <a14:useLocalDpi xmlns:a14="http://schemas.microsoft.com/office/drawing/2010/main" val="0"/>
              </a:ext>
            </a:extLst>
          </a:blip>
          <a:srcRect l="-814" t="-2340" r="-1251" b="-3761"/>
          <a:stretch/>
        </p:blipFill>
        <p:spPr>
          <a:xfrm>
            <a:off x="1832871" y="3988678"/>
            <a:ext cx="833698" cy="580397"/>
          </a:xfrm>
          <a:prstGeom prst="rect">
            <a:avLst/>
          </a:prstGeom>
          <a:noFill/>
        </p:spPr>
      </p:pic>
      <p:sp>
        <p:nvSpPr>
          <p:cNvPr id="10" name="Titre 1"/>
          <p:cNvSpPr txBox="1">
            <a:spLocks/>
          </p:cNvSpPr>
          <p:nvPr/>
        </p:nvSpPr>
        <p:spPr>
          <a:xfrm>
            <a:off x="1199398" y="881278"/>
            <a:ext cx="2100643" cy="4857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r>
              <a:rPr lang="fr-FR" sz="4400" smtClean="0">
                <a:solidFill>
                  <a:srgbClr val="F44336"/>
                </a:solidFill>
              </a:rPr>
              <a:t>MERCI</a:t>
            </a:r>
            <a:endParaRPr lang="fr-FR" sz="4400" dirty="0">
              <a:solidFill>
                <a:srgbClr val="F44336"/>
              </a:solidFill>
            </a:endParaRPr>
          </a:p>
        </p:txBody>
      </p:sp>
    </p:spTree>
    <p:extLst>
      <p:ext uri="{BB962C8B-B14F-4D97-AF65-F5344CB8AC3E}">
        <p14:creationId xmlns:p14="http://schemas.microsoft.com/office/powerpoint/2010/main" val="72421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69098" y="2447636"/>
            <a:ext cx="6849302" cy="1898023"/>
          </a:xfrm>
          <a:prstGeom prst="rect">
            <a:avLst/>
          </a:prstGeom>
        </p:spPr>
        <p:txBody>
          <a:bodyPr spcFirstLastPara="1" wrap="square" lIns="91425" tIns="91425" rIns="91425" bIns="91425" anchor="b" anchorCtr="0">
            <a:noAutofit/>
          </a:bodyPr>
          <a:lstStyle/>
          <a:p>
            <a:pPr lvl="0"/>
            <a:r>
              <a:rPr lang="en" sz="4800" dirty="0" smtClean="0">
                <a:solidFill>
                  <a:srgbClr val="F44336"/>
                </a:solidFill>
              </a:rPr>
              <a:t>COMPARAISON</a:t>
            </a:r>
            <a:br>
              <a:rPr lang="en" sz="4800" dirty="0" smtClean="0">
                <a:solidFill>
                  <a:srgbClr val="F44336"/>
                </a:solidFill>
              </a:rPr>
            </a:br>
            <a:r>
              <a:rPr lang="en" sz="4800" dirty="0" smtClean="0"/>
              <a:t>AVEC LES AUTRES M.A.R.C</a:t>
            </a:r>
            <a:endParaRPr sz="4800" dirty="0">
              <a:solidFill>
                <a:srgbClr val="F44336"/>
              </a:solidFill>
            </a:endParaRPr>
          </a:p>
        </p:txBody>
      </p:sp>
      <p:sp>
        <p:nvSpPr>
          <p:cNvPr id="12" name="Rectangle 11"/>
          <p:cNvSpPr/>
          <p:nvPr/>
        </p:nvSpPr>
        <p:spPr>
          <a:xfrm>
            <a:off x="806117" y="385011"/>
            <a:ext cx="1191126" cy="1107996"/>
          </a:xfrm>
          <a:prstGeom prst="rect">
            <a:avLst/>
          </a:prstGeom>
        </p:spPr>
        <p:txBody>
          <a:bodyPr wrap="square">
            <a:spAutoFit/>
          </a:bodyPr>
          <a:lstStyle/>
          <a:p>
            <a:r>
              <a:rPr lang="en" sz="6600" b="1" dirty="0" smtClean="0">
                <a:solidFill>
                  <a:schemeClr val="bg1">
                    <a:lumMod val="95000"/>
                  </a:schemeClr>
                </a:solidFill>
                <a:latin typeface="Montserrat" panose="020B0604020202020204" charset="0"/>
              </a:rPr>
              <a:t>3</a:t>
            </a:r>
            <a:endParaRPr lang="fr-FR" sz="6600" b="1" dirty="0">
              <a:solidFill>
                <a:schemeClr val="bg1">
                  <a:lumMod val="95000"/>
                </a:schemeClr>
              </a:solidFill>
              <a:latin typeface="Montserrat" panose="020B0604020202020204" charset="0"/>
            </a:endParaRPr>
          </a:p>
        </p:txBody>
      </p:sp>
    </p:spTree>
    <p:extLst>
      <p:ext uri="{BB962C8B-B14F-4D97-AF65-F5344CB8AC3E}">
        <p14:creationId xmlns:p14="http://schemas.microsoft.com/office/powerpoint/2010/main" val="47638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504975" y="893499"/>
            <a:ext cx="5324100" cy="130276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LES </a:t>
            </a:r>
            <a:r>
              <a:rPr lang="en" dirty="0" smtClean="0">
                <a:solidFill>
                  <a:srgbClr val="00BCD4"/>
                </a:solidFill>
              </a:rPr>
              <a:t>AUTRES</a:t>
            </a:r>
            <a:r>
              <a:rPr lang="en" dirty="0" smtClean="0"/>
              <a:t> MODES ALTERNATIVS DE REGLEMENT DES CONFLITS (M.A.R.C)</a:t>
            </a:r>
            <a:endParaRPr dirty="0"/>
          </a:p>
        </p:txBody>
      </p:sp>
      <p:sp>
        <p:nvSpPr>
          <p:cNvPr id="110" name="Shape 110"/>
          <p:cNvSpPr txBox="1">
            <a:spLocks noGrp="1"/>
          </p:cNvSpPr>
          <p:nvPr>
            <p:ph type="body" idx="1"/>
          </p:nvPr>
        </p:nvSpPr>
        <p:spPr>
          <a:xfrm>
            <a:off x="504874" y="2453533"/>
            <a:ext cx="6848426" cy="2255700"/>
          </a:xfrm>
          <a:prstGeom prst="rect">
            <a:avLst/>
          </a:prstGeom>
        </p:spPr>
        <p:txBody>
          <a:bodyPr spcFirstLastPara="1" wrap="square" lIns="91425" tIns="91425" rIns="91425" bIns="91425" anchor="t" anchorCtr="0">
            <a:noAutofit/>
          </a:bodyPr>
          <a:lstStyle/>
          <a:p>
            <a:pPr marL="457200" lvl="0" indent="-355600" rtl="0">
              <a:spcBef>
                <a:spcPts val="600"/>
              </a:spcBef>
              <a:spcAft>
                <a:spcPts val="0"/>
              </a:spcAft>
              <a:buClr>
                <a:srgbClr val="F44336"/>
              </a:buClr>
              <a:buSzPts val="2000"/>
              <a:buChar char="▸"/>
            </a:pPr>
            <a:r>
              <a:rPr lang="fr-FR" b="1" dirty="0" smtClean="0">
                <a:solidFill>
                  <a:srgbClr val="00BCD4"/>
                </a:solidFill>
              </a:rPr>
              <a:t>Médiation</a:t>
            </a:r>
            <a:r>
              <a:rPr lang="fr-FR" dirty="0" smtClean="0"/>
              <a:t/>
            </a:r>
            <a:br>
              <a:rPr lang="fr-FR" dirty="0" smtClean="0"/>
            </a:br>
            <a:r>
              <a:rPr lang="fr-FR" dirty="0" smtClean="0"/>
              <a:t>Accord écrit pouvant être homologué (= jugement)</a:t>
            </a:r>
          </a:p>
          <a:p>
            <a:pPr marL="457200" lvl="0" indent="-355600" rtl="0">
              <a:spcBef>
                <a:spcPts val="600"/>
              </a:spcBef>
              <a:spcAft>
                <a:spcPts val="0"/>
              </a:spcAft>
              <a:buClr>
                <a:srgbClr val="F44336"/>
              </a:buClr>
              <a:buSzPts val="2000"/>
              <a:buChar char="▸"/>
            </a:pPr>
            <a:r>
              <a:rPr lang="fr-FR" b="1" dirty="0" smtClean="0">
                <a:solidFill>
                  <a:srgbClr val="00BCD4"/>
                </a:solidFill>
              </a:rPr>
              <a:t>Conciliation</a:t>
            </a:r>
            <a:r>
              <a:rPr lang="fr-FR" dirty="0" smtClean="0"/>
              <a:t/>
            </a:r>
            <a:br>
              <a:rPr lang="fr-FR" dirty="0" smtClean="0"/>
            </a:br>
            <a:r>
              <a:rPr lang="fr-FR" dirty="0" smtClean="0"/>
              <a:t>Devant un juge (PV a valeur de jugement)</a:t>
            </a:r>
          </a:p>
          <a:p>
            <a:pPr marL="457200" lvl="0" indent="-355600" rtl="0">
              <a:spcBef>
                <a:spcPts val="600"/>
              </a:spcBef>
              <a:spcAft>
                <a:spcPts val="0"/>
              </a:spcAft>
              <a:buClr>
                <a:srgbClr val="F44336"/>
              </a:buClr>
              <a:buSzPts val="2000"/>
              <a:buChar char="▸"/>
            </a:pPr>
            <a:r>
              <a:rPr lang="fr-FR" b="1" dirty="0" smtClean="0">
                <a:solidFill>
                  <a:srgbClr val="00BCD4"/>
                </a:solidFill>
              </a:rPr>
              <a:t>Tierce décision obligatoire</a:t>
            </a:r>
          </a:p>
          <a:p>
            <a:pPr marL="457200" lvl="0" indent="-355600" rtl="0">
              <a:spcBef>
                <a:spcPts val="600"/>
              </a:spcBef>
              <a:spcAft>
                <a:spcPts val="0"/>
              </a:spcAft>
              <a:buClr>
                <a:srgbClr val="F44336"/>
              </a:buClr>
              <a:buSzPts val="2000"/>
              <a:buChar char="▸"/>
            </a:pPr>
            <a:r>
              <a:rPr lang="fr-FR" b="1" dirty="0" smtClean="0">
                <a:solidFill>
                  <a:srgbClr val="00BCD4"/>
                </a:solidFill>
              </a:rPr>
              <a:t>Expertise</a:t>
            </a:r>
            <a:endParaRPr b="1" dirty="0">
              <a:solidFill>
                <a:srgbClr val="00BCD4"/>
              </a:solidFill>
            </a:endParaRPr>
          </a:p>
          <a:p>
            <a:pPr marL="0" lvl="0" indent="0" rtl="0">
              <a:spcBef>
                <a:spcPts val="600"/>
              </a:spcBef>
              <a:spcAft>
                <a:spcPts val="0"/>
              </a:spcAft>
              <a:buNone/>
            </a:pPr>
            <a:endParaRPr dirty="0"/>
          </a:p>
        </p:txBody>
      </p:sp>
    </p:spTree>
    <p:extLst>
      <p:ext uri="{BB962C8B-B14F-4D97-AF65-F5344CB8AC3E}">
        <p14:creationId xmlns:p14="http://schemas.microsoft.com/office/powerpoint/2010/main" val="410859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Arbitrage </a:t>
            </a:r>
            <a:r>
              <a:rPr lang="fr-FR" dirty="0" smtClean="0">
                <a:solidFill>
                  <a:srgbClr val="00BCD4"/>
                </a:solidFill>
              </a:rPr>
              <a:t>vs</a:t>
            </a:r>
            <a:r>
              <a:rPr lang="fr-FR" dirty="0" smtClean="0"/>
              <a:t> Médiation</a:t>
            </a:r>
            <a:endParaRPr lang="fr-FR" dirty="0"/>
          </a:p>
        </p:txBody>
      </p:sp>
      <p:sp>
        <p:nvSpPr>
          <p:cNvPr id="3" name="Espace réservé du texte 2"/>
          <p:cNvSpPr>
            <a:spLocks noGrp="1"/>
          </p:cNvSpPr>
          <p:nvPr>
            <p:ph type="body" idx="1"/>
          </p:nvPr>
        </p:nvSpPr>
        <p:spPr>
          <a:xfrm>
            <a:off x="428729" y="1580397"/>
            <a:ext cx="7448446" cy="2796339"/>
          </a:xfrm>
        </p:spPr>
        <p:txBody>
          <a:bodyPr/>
          <a:lstStyle/>
          <a:p>
            <a:pPr>
              <a:buClr>
                <a:srgbClr val="F44336"/>
              </a:buClr>
            </a:pPr>
            <a:r>
              <a:rPr lang="fr-BE" dirty="0"/>
              <a:t>La médiation ne débouche pas sur une </a:t>
            </a:r>
            <a:r>
              <a:rPr lang="fr-BE" b="1" dirty="0">
                <a:solidFill>
                  <a:srgbClr val="00BCD4"/>
                </a:solidFill>
              </a:rPr>
              <a:t>décision</a:t>
            </a:r>
            <a:r>
              <a:rPr lang="fr-BE" dirty="0"/>
              <a:t> juridictionnelle mais sur un </a:t>
            </a:r>
            <a:r>
              <a:rPr lang="fr-BE" b="1" dirty="0" smtClean="0">
                <a:solidFill>
                  <a:srgbClr val="00BCD4"/>
                </a:solidFill>
              </a:rPr>
              <a:t>accord</a:t>
            </a:r>
            <a:r>
              <a:rPr lang="fr-BE" dirty="0"/>
              <a:t> </a:t>
            </a:r>
            <a:r>
              <a:rPr lang="fr-BE" dirty="0" smtClean="0"/>
              <a:t>(qui peut toutefois être homologué par un tribunal) </a:t>
            </a:r>
          </a:p>
          <a:p>
            <a:pPr>
              <a:buClr>
                <a:srgbClr val="F44336"/>
              </a:buClr>
            </a:pPr>
            <a:endParaRPr lang="fr-BE" sz="1100" dirty="0"/>
          </a:p>
          <a:p>
            <a:pPr>
              <a:buClr>
                <a:srgbClr val="F44336"/>
              </a:buClr>
            </a:pPr>
            <a:r>
              <a:rPr lang="fr-BE" dirty="0"/>
              <a:t>Le médiateur ne </a:t>
            </a:r>
            <a:r>
              <a:rPr lang="fr-BE" b="1" dirty="0">
                <a:solidFill>
                  <a:srgbClr val="00BCD4"/>
                </a:solidFill>
              </a:rPr>
              <a:t>tranche pas</a:t>
            </a:r>
            <a:r>
              <a:rPr lang="fr-BE" b="1" dirty="0"/>
              <a:t> </a:t>
            </a:r>
            <a:r>
              <a:rPr lang="fr-BE" dirty="0"/>
              <a:t>le litige. Il aide seulement les parties à trouver une solution raisonnable et acceptable</a:t>
            </a:r>
            <a:r>
              <a:rPr lang="fr-BE" dirty="0" smtClean="0"/>
              <a:t>.</a:t>
            </a:r>
          </a:p>
          <a:p>
            <a:pPr>
              <a:buClr>
                <a:srgbClr val="F44336"/>
              </a:buClr>
            </a:pPr>
            <a:endParaRPr lang="fr-BE" sz="1100" dirty="0"/>
          </a:p>
          <a:p>
            <a:pPr>
              <a:buClr>
                <a:srgbClr val="F44336"/>
              </a:buClr>
            </a:pPr>
            <a:r>
              <a:rPr lang="fr-BE" dirty="0" smtClean="0"/>
              <a:t>Ex. médiation familiale </a:t>
            </a:r>
            <a:endParaRPr lang="fr-BE" dirty="0"/>
          </a:p>
          <a:p>
            <a:endParaRPr lang="fr-FR" dirty="0"/>
          </a:p>
        </p:txBody>
      </p:sp>
    </p:spTree>
    <p:extLst>
      <p:ext uri="{BB962C8B-B14F-4D97-AF65-F5344CB8AC3E}">
        <p14:creationId xmlns:p14="http://schemas.microsoft.com/office/powerpoint/2010/main" val="3055612267"/>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1446</Words>
  <Application>Microsoft Office PowerPoint</Application>
  <PresentationFormat>Affichage à l'écran (16:9)</PresentationFormat>
  <Paragraphs>311</Paragraphs>
  <Slides>68</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68</vt:i4>
      </vt:variant>
    </vt:vector>
  </HeadingPairs>
  <TitlesOfParts>
    <vt:vector size="75" baseType="lpstr">
      <vt:lpstr>Montserrat</vt:lpstr>
      <vt:lpstr>Karla</vt:lpstr>
      <vt:lpstr>Calibri</vt:lpstr>
      <vt:lpstr>Arial</vt:lpstr>
      <vt:lpstr>Wingdings</vt:lpstr>
      <vt:lpstr>Courier New</vt:lpstr>
      <vt:lpstr>Arvirargus template</vt:lpstr>
      <vt:lpstr>ARBITRAGE EN EXPERTISE AUTOMOBILE</vt:lpstr>
      <vt:lpstr>PROGRAMME</vt:lpstr>
      <vt:lpstr>PROGRAMME</vt:lpstr>
      <vt:lpstr>ARBITRAGE: DÉFINITION</vt:lpstr>
      <vt:lpstr>Présentation PowerPoint</vt:lpstr>
      <vt:lpstr>6ème partie du code judiciaire</vt:lpstr>
      <vt:lpstr>COMPARAISON AVEC LES AUTRES M.A.R.C</vt:lpstr>
      <vt:lpstr>LES AUTRES MODES ALTERNATIVS DE REGLEMENT DES CONFLITS (M.A.R.C)</vt:lpstr>
      <vt:lpstr>Arbitrage vs Médiation</vt:lpstr>
      <vt:lpstr>Arbitrage vs Expertise judiciaire</vt:lpstr>
      <vt:lpstr>Arbitrage vs Tierce décision obligatoire</vt:lpstr>
      <vt:lpstr>AVANTAGES ET INCONVÉNIENTS</vt:lpstr>
      <vt:lpstr>Avantages</vt:lpstr>
      <vt:lpstr>Gros avantage en expertise auto arbitre = juge = expert</vt:lpstr>
      <vt:lpstr>LE COMPROMIS D’ARBITRAGE  ET LA CLAUSE COMPROMISSOIRE</vt:lpstr>
      <vt:lpstr>Présentation PowerPoint</vt:lpstr>
      <vt:lpstr>Exemple de clause d’arbitrage</vt:lpstr>
      <vt:lpstr>Clauses d’arbitrage interdites en assurance auto</vt:lpstr>
      <vt:lpstr>Exemples de clauses (assurance auto) arbitrage qui ne dit pas son nom…</vt:lpstr>
      <vt:lpstr>Exemples de clauses (assurance auto) arbitrage qui ne dit pas son nom…</vt:lpstr>
      <vt:lpstr>Exemples de clauses (assurance auto) arbitrage qui ne dit pas son nom…</vt:lpstr>
      <vt:lpstr>Exemples de clauses (assurance auto) arbitrage qui ne dit pas son nom…</vt:lpstr>
      <vt:lpstr>La convention d’arbitrage</vt:lpstr>
      <vt:lpstr>ARBITRAGE LIBRE OU INSTITUTIONNEL</vt:lpstr>
      <vt:lpstr>Arbitrage libre ou institutionnel</vt:lpstr>
      <vt:lpstr>Procédure d’arbitrage Assuralia Dépassement du plafond RDR (rare)</vt:lpstr>
      <vt:lpstr>Présentation PowerPoint</vt:lpstr>
      <vt:lpstr>Présentation PowerPoint</vt:lpstr>
      <vt:lpstr>Présentation PowerPoint</vt:lpstr>
      <vt:lpstr>Présentation PowerPoint</vt:lpstr>
      <vt:lpstr>L’ARBITRE DÉSIGNATION, DEPORT ET RECUSATION</vt:lpstr>
      <vt:lpstr>L’arbitre</vt:lpstr>
      <vt:lpstr>Désignation de l’arbitre</vt:lpstr>
      <vt:lpstr>Fin prématurée de la mission</vt:lpstr>
      <vt:lpstr>Déport</vt:lpstr>
      <vt:lpstr>Récusation : Motifs</vt:lpstr>
      <vt:lpstr>Récusation : Procédure</vt:lpstr>
      <vt:lpstr>Carence ou incapacité</vt:lpstr>
      <vt:lpstr>Remplacement en cas de  fin de mission prématurée (avant sentence finale)</vt:lpstr>
      <vt:lpstr>4 PRINCIPES FONDAMENTAUX DE LA PROCÉDURE</vt:lpstr>
      <vt:lpstr>La procédure 4 principes fondamentaux</vt:lpstr>
      <vt:lpstr>1. Les parties doivent être traitées  sur un pied d’égalité</vt:lpstr>
      <vt:lpstr>2. Chaque partie doit avoir toute possibilité de faire valoir ses droits, moyens et arguments</vt:lpstr>
      <vt:lpstr>3. Respect du contradictoire la vérité est issue de la « confrontation des contraires »</vt:lpstr>
      <vt:lpstr>3. Respect du contradictoire la vérité est issue de la « confrontation des contraires »</vt:lpstr>
      <vt:lpstr>4. Loyauté des débats</vt:lpstr>
      <vt:lpstr>Sanction du non-respect de la procédure: annulation de la sentence</vt:lpstr>
      <vt:lpstr>AUTRES RÈGLES DE PROCEDURE</vt:lpstr>
      <vt:lpstr>Autres règles de procédure Grande liberté laissée aux parties (compromis)</vt:lpstr>
      <vt:lpstr>POUVOIRS ET COMPÉTENCES DE L’ARBITRE</vt:lpstr>
      <vt:lpstr>Pouvoirs et compétences de l’arbitre</vt:lpstr>
      <vt:lpstr>LA SENTENCE ARBITRALE</vt:lpstr>
      <vt:lpstr>La sentence arbitrale</vt:lpstr>
      <vt:lpstr>Amiable compositeur</vt:lpstr>
      <vt:lpstr>La sentence arbitrale</vt:lpstr>
      <vt:lpstr>Motivation et dispositif</vt:lpstr>
      <vt:lpstr>Dépôt et délai</vt:lpstr>
      <vt:lpstr>EFFETS DE LA SENTENCE</vt:lpstr>
      <vt:lpstr>Effets de la sentence arbitrale</vt:lpstr>
      <vt:lpstr>RECOURS CONTRE LA SENTENCE</vt:lpstr>
      <vt:lpstr>Recours contre la sentence arbitrale</vt:lpstr>
      <vt:lpstr>ILLUSTRATIONS PRATIQUES</vt:lpstr>
      <vt:lpstr>Cas pratique 1 :  Tierce décision obligatoire et arbitrage Illustration de la nuance ténue</vt:lpstr>
      <vt:lpstr>Cas pratique 2 : annulation</vt:lpstr>
      <vt:lpstr>Cas pratique 2 : annulation</vt:lpstr>
      <vt:lpstr>Cas pratique 2 : annulation</vt:lpstr>
      <vt:lpstr>Présentation PowerPoint</vt:lpstr>
      <vt:lpstr>www.jm-a.be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ARBITRAGE EN EXPERTISE AUTOMOBILE</dc:title>
  <dc:creator>Raphael</dc:creator>
  <cp:lastModifiedBy>Raphael Marot</cp:lastModifiedBy>
  <cp:revision>65</cp:revision>
  <dcterms:modified xsi:type="dcterms:W3CDTF">2018-05-04T07:45:24Z</dcterms:modified>
</cp:coreProperties>
</file>